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4" r:id="rId6"/>
    <p:sldMasterId id="2147483656" r:id="rId7"/>
    <p:sldMasterId id="2147483658" r:id="rId8"/>
    <p:sldMasterId id="2147483660" r:id="rId9"/>
    <p:sldMasterId id="2147483662" r:id="rId10"/>
    <p:sldMasterId id="2147483664"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iYmy5V1UJeRtZ+qoC1EmBKarNi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204E790-E8AA-4B49-9943-739F3A3DF4E9}">
  <a:tblStyle styleId="{6204E790-E8AA-4B49-9943-739F3A3DF4E9}" styleName="Table_0">
    <a:wholeTbl>
      <a:tcTxStyle b="off" i="off">
        <a:font>
          <a:latin typeface="Calibri"/>
          <a:ea typeface="Calibri"/>
          <a:cs typeface="Calibri"/>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9EFF7"/>
          </a:solidFill>
        </a:fill>
      </a:tcStyle>
    </a:band1H>
    <a:band2H>
      <a:tcTxStyle/>
    </a:band2H>
    <a:band1V>
      <a:tcTxStyle/>
      <a:tcStyle>
        <a:fill>
          <a:solidFill>
            <a:srgbClr val="E9EFF7"/>
          </a:solidFill>
        </a:fill>
      </a:tcStyle>
    </a:band1V>
    <a:band2V>
      <a:tcTx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Calibri"/>
          <a:ea typeface="Calibri"/>
          <a:cs typeface="Calibri"/>
        </a:font>
        <a:schemeClr val="lt1"/>
      </a:tcTxStyle>
      <a:tcStyle>
        <a:fill>
          <a:solidFill>
            <a:schemeClr val="accent5"/>
          </a:solidFill>
        </a:fill>
      </a:tcStyle>
    </a:firstRow>
    <a:neCell>
      <a:tcTxStyle/>
    </a:neCell>
    <a:nwCell>
      <a:tcTxStyle/>
    </a:nwCell>
  </a:tblStyle>
  <a:tblStyle styleId="{C5A401B2-3E6F-43C2-8F7A-F786F11160E9}"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0F0"/>
          </a:solidFill>
        </a:fill>
      </a:tcStyle>
    </a:wholeTbl>
    <a:band1H>
      <a:tcTxStyle/>
      <a:tcStyle>
        <a:fill>
          <a:solidFill>
            <a:srgbClr val="E0E0E0"/>
          </a:solidFill>
        </a:fill>
      </a:tcStyle>
    </a:band1H>
    <a:band2H>
      <a:tcTxStyle/>
    </a:band2H>
    <a:band1V>
      <a:tcTxStyle/>
      <a:tcStyle>
        <a:fill>
          <a:solidFill>
            <a:srgbClr val="E0E0E0"/>
          </a:solidFill>
        </a:fill>
      </a:tcStyle>
    </a:band1V>
    <a:band2V>
      <a:tcTxStyle/>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7.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customschemas.google.com/relationships/presentationmetadata" Target="metadata"/><Relationship Id="rId30" Type="http://schemas.openxmlformats.org/officeDocument/2006/relationships/slide" Target="slides/slide18.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 Target="slides/slide1.xml"/><Relationship Id="rId12" Type="http://schemas.openxmlformats.org/officeDocument/2006/relationships/notesMaster" Target="notesMasters/notesMaster1.xml"/><Relationship Id="rId15" Type="http://schemas.openxmlformats.org/officeDocument/2006/relationships/slide" Target="slides/slide3.xml"/><Relationship Id="rId14" Type="http://schemas.openxmlformats.org/officeDocument/2006/relationships/slide" Target="slides/slide2.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2" name="Google Shape;76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4" name="Google Shape;80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5" name="Google Shape;85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6" name="Google Shape;85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3" name="Google Shape;88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4" name="Google Shape;88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0" name="Google Shape;93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9" name="Google Shape;97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8" name="Google Shape;100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A garder pour envoi, pas en prés, ou a survoler en voice over</a:t>
            </a:r>
            <a:endParaRPr/>
          </a:p>
        </p:txBody>
      </p:sp>
      <p:sp>
        <p:nvSpPr>
          <p:cNvPr id="195" name="Google Shape;19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Contient une animation, 5 mobiles</a:t>
            </a:r>
            <a:endParaRPr/>
          </a:p>
        </p:txBody>
      </p:sp>
      <p:sp>
        <p:nvSpPr>
          <p:cNvPr id="320" name="Google Shape;32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7.png"/><Relationship Id="rId3" Type="http://schemas.openxmlformats.org/officeDocument/2006/relationships/image" Target="../media/image1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9" name="Google Shape;19;p2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2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0" name="Shape 120"/>
        <p:cNvGrpSpPr/>
        <p:nvPr/>
      </p:nvGrpSpPr>
      <p:grpSpPr>
        <a:xfrm>
          <a:off x="0" y="0"/>
          <a:ext cx="0" cy="0"/>
          <a:chOff x="0" y="0"/>
          <a:chExt cx="0" cy="0"/>
        </a:xfrm>
      </p:grpSpPr>
      <p:sp>
        <p:nvSpPr>
          <p:cNvPr id="121" name="Google Shape;121;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4294CF"/>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2C3242"/>
              </a:buClr>
              <a:buSzPts val="2400"/>
              <a:buNone/>
              <a:defRPr sz="2400"/>
            </a:lvl1pPr>
            <a:lvl2pPr lvl="1" algn="ctr">
              <a:lnSpc>
                <a:spcPct val="90000"/>
              </a:lnSpc>
              <a:spcBef>
                <a:spcPts val="500"/>
              </a:spcBef>
              <a:spcAft>
                <a:spcPts val="0"/>
              </a:spcAft>
              <a:buClr>
                <a:srgbClr val="2C3242"/>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 name="Shape 29"/>
        <p:cNvGrpSpPr/>
        <p:nvPr/>
      </p:nvGrpSpPr>
      <p:grpSpPr>
        <a:xfrm>
          <a:off x="0" y="0"/>
          <a:ext cx="0" cy="0"/>
          <a:chOff x="0" y="0"/>
          <a:chExt cx="0" cy="0"/>
        </a:xfrm>
      </p:grpSpPr>
      <p:sp>
        <p:nvSpPr>
          <p:cNvPr id="30" name="Google Shape;30;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2"/>
          <p:cNvSpPr txBox="1"/>
          <p:nvPr>
            <p:ph type="title"/>
          </p:nvPr>
        </p:nvSpPr>
        <p:spPr>
          <a:xfrm>
            <a:off x="4871258" y="365125"/>
            <a:ext cx="6482542" cy="355409"/>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rgbClr val="2C324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2" name="Shape 32"/>
        <p:cNvGrpSpPr/>
        <p:nvPr/>
      </p:nvGrpSpPr>
      <p:grpSpPr>
        <a:xfrm>
          <a:off x="0" y="0"/>
          <a:ext cx="0" cy="0"/>
          <a:chOff x="0" y="0"/>
          <a:chExt cx="0" cy="0"/>
        </a:xfrm>
      </p:grpSpPr>
      <p:sp>
        <p:nvSpPr>
          <p:cNvPr id="33" name="Google Shape;33;p23"/>
          <p:cNvSpPr txBox="1"/>
          <p:nvPr>
            <p:ph type="title"/>
          </p:nvPr>
        </p:nvSpPr>
        <p:spPr>
          <a:xfrm>
            <a:off x="4871258" y="365125"/>
            <a:ext cx="6482542" cy="355409"/>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rgbClr val="2C324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4" name="Google Shape;34;p23"/>
          <p:cNvPicPr preferRelativeResize="0"/>
          <p:nvPr/>
        </p:nvPicPr>
        <p:blipFill rotWithShape="1">
          <a:blip r:embed="rId2">
            <a:alphaModFix/>
          </a:blip>
          <a:srcRect b="22288" l="38258" r="39196" t="44011"/>
          <a:stretch/>
        </p:blipFill>
        <p:spPr>
          <a:xfrm>
            <a:off x="889318" y="1131886"/>
            <a:ext cx="5943600" cy="4994275"/>
          </a:xfrm>
          <a:prstGeom prst="rect">
            <a:avLst/>
          </a:prstGeom>
          <a:noFill/>
          <a:ln>
            <a:noFill/>
          </a:ln>
        </p:spPr>
      </p:pic>
      <p:sp>
        <p:nvSpPr>
          <p:cNvPr id="35" name="Google Shape;35;p23"/>
          <p:cNvSpPr txBox="1"/>
          <p:nvPr>
            <p:ph idx="1" type="body"/>
          </p:nvPr>
        </p:nvSpPr>
        <p:spPr>
          <a:xfrm>
            <a:off x="2299019" y="3190643"/>
            <a:ext cx="2590799" cy="3143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3"/>
          <p:cNvSpPr txBox="1"/>
          <p:nvPr>
            <p:ph idx="2" type="body"/>
          </p:nvPr>
        </p:nvSpPr>
        <p:spPr>
          <a:xfrm>
            <a:off x="2299019" y="3514493"/>
            <a:ext cx="2590799" cy="4476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D0CECE"/>
              </a:buClr>
              <a:buSzPts val="1200"/>
              <a:buNone/>
              <a:defRPr sz="1200">
                <a:solidFill>
                  <a:srgbClr val="D0CEC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3"/>
          <p:cNvSpPr txBox="1"/>
          <p:nvPr>
            <p:ph idx="3" type="body"/>
          </p:nvPr>
        </p:nvSpPr>
        <p:spPr>
          <a:xfrm>
            <a:off x="2075181" y="3974289"/>
            <a:ext cx="3038475" cy="58795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200"/>
              <a:buNone/>
              <a:defRPr sz="12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8" name="Google Shape;38;p23"/>
          <p:cNvPicPr preferRelativeResize="0"/>
          <p:nvPr/>
        </p:nvPicPr>
        <p:blipFill rotWithShape="1">
          <a:blip r:embed="rId3">
            <a:alphaModFix/>
          </a:blip>
          <a:srcRect b="23122" l="38806" r="41702" t="45962"/>
          <a:stretch/>
        </p:blipFill>
        <p:spPr>
          <a:xfrm rot="1099772">
            <a:off x="6869198" y="2432842"/>
            <a:ext cx="3482803" cy="3105150"/>
          </a:xfrm>
          <a:prstGeom prst="rect">
            <a:avLst/>
          </a:prstGeom>
          <a:noFill/>
          <a:ln>
            <a:noFill/>
          </a:ln>
        </p:spPr>
      </p:pic>
      <p:sp>
        <p:nvSpPr>
          <p:cNvPr id="39" name="Google Shape;39;p23"/>
          <p:cNvSpPr txBox="1"/>
          <p:nvPr>
            <p:ph idx="4" type="body"/>
          </p:nvPr>
        </p:nvSpPr>
        <p:spPr>
          <a:xfrm>
            <a:off x="7532602" y="3377983"/>
            <a:ext cx="1419225" cy="2619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5" type="body"/>
          </p:nvPr>
        </p:nvSpPr>
        <p:spPr>
          <a:xfrm>
            <a:off x="7318289" y="3701834"/>
            <a:ext cx="1852612" cy="26193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D0CECE"/>
              </a:buClr>
              <a:buSzPts val="1200"/>
              <a:buNone/>
              <a:defRPr sz="1200">
                <a:solidFill>
                  <a:srgbClr val="D0CEC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3"/>
          <p:cNvSpPr txBox="1"/>
          <p:nvPr>
            <p:ph idx="6" type="body"/>
          </p:nvPr>
        </p:nvSpPr>
        <p:spPr>
          <a:xfrm>
            <a:off x="7289714" y="3942554"/>
            <a:ext cx="1928812" cy="58795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200"/>
              <a:buNone/>
              <a:defRPr sz="12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2C3242"/>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 name="Google Shape;45;p24"/>
          <p:cNvSpPr txBox="1"/>
          <p:nvPr/>
        </p:nvSpPr>
        <p:spPr>
          <a:xfrm>
            <a:off x="4871258" y="365125"/>
            <a:ext cx="6482542" cy="355409"/>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rgbClr val="2C3242"/>
              </a:buClr>
              <a:buSzPts val="1800"/>
              <a:buFont typeface="Arial"/>
              <a:buNone/>
            </a:pPr>
            <a:r>
              <a:rPr b="1" lang="fr-FR" sz="1800">
                <a:solidFill>
                  <a:srgbClr val="2C3242"/>
                </a:solidFill>
                <a:latin typeface="Arial"/>
                <a:ea typeface="Arial"/>
                <a:cs typeface="Arial"/>
                <a:sym typeface="Arial"/>
              </a:rPr>
              <a:t>Modifiez le style du titre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59" name="Google Shape;5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7" name="Shape 67"/>
        <p:cNvGrpSpPr/>
        <p:nvPr/>
      </p:nvGrpSpPr>
      <p:grpSpPr>
        <a:xfrm>
          <a:off x="0" y="0"/>
          <a:ext cx="0" cy="0"/>
          <a:chOff x="0" y="0"/>
          <a:chExt cx="0" cy="0"/>
        </a:xfrm>
      </p:grpSpPr>
      <p:sp>
        <p:nvSpPr>
          <p:cNvPr id="68" name="Google Shape;68;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70" name="Google Shape;70;p2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2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2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 name="Shape 78"/>
        <p:cNvGrpSpPr/>
        <p:nvPr/>
      </p:nvGrpSpPr>
      <p:grpSpPr>
        <a:xfrm>
          <a:off x="0" y="0"/>
          <a:ext cx="0" cy="0"/>
          <a:chOff x="0" y="0"/>
          <a:chExt cx="0" cy="0"/>
        </a:xfrm>
      </p:grpSpPr>
      <p:sp>
        <p:nvSpPr>
          <p:cNvPr id="79" name="Google Shape;79;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1000"/>
              </a:spcBef>
              <a:spcAft>
                <a:spcPts val="0"/>
              </a:spcAft>
              <a:buClr>
                <a:srgbClr val="2C3242"/>
              </a:buClr>
              <a:buSzPts val="6000"/>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8" name="Shape 108"/>
        <p:cNvGrpSpPr/>
        <p:nvPr/>
      </p:nvGrpSpPr>
      <p:grpSpPr>
        <a:xfrm>
          <a:off x="0" y="0"/>
          <a:ext cx="0" cy="0"/>
          <a:chOff x="0" y="0"/>
          <a:chExt cx="0" cy="0"/>
        </a:xfrm>
      </p:grpSpPr>
      <p:sp>
        <p:nvSpPr>
          <p:cNvPr id="109" name="Google Shape;109;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4294CF"/>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2C3242"/>
              </a:buClr>
              <a:buSzPts val="2400"/>
              <a:buFont typeface="Arial"/>
              <a:buNone/>
              <a:defRPr sz="2400"/>
            </a:lvl1pPr>
            <a:lvl2pPr lvl="1" algn="ctr">
              <a:lnSpc>
                <a:spcPct val="90000"/>
              </a:lnSpc>
              <a:spcBef>
                <a:spcPts val="500"/>
              </a:spcBef>
              <a:spcAft>
                <a:spcPts val="0"/>
              </a:spcAft>
              <a:buClr>
                <a:srgbClr val="2C3242"/>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2.jp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slideLayout" Target="../slideLayouts/slideLayout1.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image" Target="../media/image11.png"/><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image" Target="../media/image3.png"/><Relationship Id="rId3" Type="http://schemas.openxmlformats.org/officeDocument/2006/relationships/slideLayout" Target="../slideLayouts/slideLayout5.xml"/><Relationship Id="rId4"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image" Target="../media/image3.png"/><Relationship Id="rId3" Type="http://schemas.openxmlformats.org/officeDocument/2006/relationships/slideLayout" Target="../slideLayouts/slideLayout6.xml"/><Relationship Id="rId4"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7.xml"/><Relationship Id="rId4" Type="http://schemas.openxmlformats.org/officeDocument/2006/relationships/theme" Target="../theme/theme9.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8.xml"/><Relationship Id="rId3" Type="http://schemas.openxmlformats.org/officeDocument/2006/relationships/theme" Target="../theme/theme4.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9.xml"/><Relationship Id="rId3"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0.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nvSpPr>
        <p:spPr>
          <a:xfrm>
            <a:off x="4319258" y="534722"/>
            <a:ext cx="26728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294CF"/>
              </a:buClr>
              <a:buSzPts val="2200"/>
              <a:buFont typeface="Arial"/>
              <a:buNone/>
            </a:pPr>
            <a:r>
              <a:rPr b="1" baseline="30000" i="0" lang="fr-FR" sz="2200" u="none" cap="none" strike="noStrike">
                <a:solidFill>
                  <a:srgbClr val="4294CF"/>
                </a:solidFill>
                <a:latin typeface="Arial"/>
                <a:ea typeface="Arial"/>
                <a:cs typeface="Arial"/>
                <a:sym typeface="Arial"/>
              </a:rPr>
              <a:t>®</a:t>
            </a:r>
            <a:endParaRPr b="0" i="0" sz="2200" u="none" cap="none" strike="noStrike">
              <a:solidFill>
                <a:srgbClr val="4294CF"/>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Logo&#10;&#10;Description automatically generated" id="11" name="Google Shape;11;p19"/>
          <p:cNvPicPr preferRelativeResize="0"/>
          <p:nvPr/>
        </p:nvPicPr>
        <p:blipFill rotWithShape="1">
          <a:blip r:embed="rId1">
            <a:alphaModFix/>
          </a:blip>
          <a:srcRect b="26764" l="0" r="0" t="0"/>
          <a:stretch/>
        </p:blipFill>
        <p:spPr>
          <a:xfrm>
            <a:off x="11477669" y="6245818"/>
            <a:ext cx="469055" cy="373531"/>
          </a:xfrm>
          <a:prstGeom prst="rect">
            <a:avLst/>
          </a:prstGeom>
          <a:noFill/>
          <a:ln>
            <a:noFill/>
          </a:ln>
        </p:spPr>
      </p:pic>
      <p:sp>
        <p:nvSpPr>
          <p:cNvPr id="12" name="Google Shape;12;p19"/>
          <p:cNvSpPr/>
          <p:nvPr/>
        </p:nvSpPr>
        <p:spPr>
          <a:xfrm>
            <a:off x="5126954" y="1172308"/>
            <a:ext cx="6262444" cy="5685692"/>
          </a:xfrm>
          <a:prstGeom prst="round2SameRect">
            <a:avLst>
              <a:gd fmla="val 6715" name="adj1"/>
              <a:gd fmla="val 0" name="adj2"/>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 name="Google Shape;13;p19"/>
          <p:cNvPicPr preferRelativeResize="0"/>
          <p:nvPr/>
        </p:nvPicPr>
        <p:blipFill rotWithShape="1">
          <a:blip r:embed="rId3">
            <a:alphaModFix/>
          </a:blip>
          <a:srcRect b="0" l="0" r="0" t="0"/>
          <a:stretch/>
        </p:blipFill>
        <p:spPr>
          <a:xfrm>
            <a:off x="227147" y="509169"/>
            <a:ext cx="4378104" cy="696742"/>
          </a:xfrm>
          <a:prstGeom prst="rect">
            <a:avLst/>
          </a:prstGeom>
          <a:noFill/>
          <a:ln>
            <a:noFill/>
          </a:ln>
        </p:spPr>
      </p:pic>
      <p:pic>
        <p:nvPicPr>
          <p:cNvPr id="14" name="Google Shape;14;p19"/>
          <p:cNvPicPr preferRelativeResize="0"/>
          <p:nvPr/>
        </p:nvPicPr>
        <p:blipFill rotWithShape="1">
          <a:blip r:embed="rId4">
            <a:alphaModFix/>
          </a:blip>
          <a:srcRect b="0" l="0" r="0" t="0"/>
          <a:stretch/>
        </p:blipFill>
        <p:spPr>
          <a:xfrm>
            <a:off x="1811847" y="1058147"/>
            <a:ext cx="2607167" cy="460559"/>
          </a:xfrm>
          <a:prstGeom prst="rect">
            <a:avLst/>
          </a:prstGeom>
          <a:noFill/>
          <a:ln>
            <a:noFill/>
          </a:ln>
        </p:spPr>
      </p:pic>
      <p:sp>
        <p:nvSpPr>
          <p:cNvPr id="15" name="Google Shape;15;p19"/>
          <p:cNvSpPr txBox="1"/>
          <p:nvPr/>
        </p:nvSpPr>
        <p:spPr>
          <a:xfrm>
            <a:off x="4335885" y="1008366"/>
            <a:ext cx="26728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294CF"/>
              </a:buClr>
              <a:buSzPts val="2200"/>
              <a:buFont typeface="Arial"/>
              <a:buNone/>
            </a:pPr>
            <a:r>
              <a:rPr b="1" baseline="30000" lang="fr-FR" sz="2200">
                <a:solidFill>
                  <a:srgbClr val="4294CF"/>
                </a:solidFill>
                <a:latin typeface="Arial"/>
                <a:ea typeface="Arial"/>
                <a:cs typeface="Arial"/>
                <a:sym typeface="Arial"/>
              </a:rPr>
              <a:t>®</a:t>
            </a:r>
            <a:endParaRPr sz="2200">
              <a:solidFill>
                <a:srgbClr val="4294CF"/>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 name="Shape 22"/>
        <p:cNvGrpSpPr/>
        <p:nvPr/>
      </p:nvGrpSpPr>
      <p:grpSpPr>
        <a:xfrm>
          <a:off x="0" y="0"/>
          <a:ext cx="0" cy="0"/>
          <a:chOff x="0" y="0"/>
          <a:chExt cx="0" cy="0"/>
        </a:xfrm>
      </p:grpSpPr>
      <p:pic>
        <p:nvPicPr>
          <p:cNvPr descr="Logo&#10;&#10;Description automatically generated" id="23" name="Google Shape;23;p21"/>
          <p:cNvPicPr preferRelativeResize="0"/>
          <p:nvPr/>
        </p:nvPicPr>
        <p:blipFill rotWithShape="1">
          <a:blip r:embed="rId1">
            <a:alphaModFix/>
          </a:blip>
          <a:srcRect b="26764" l="0" r="0" t="0"/>
          <a:stretch/>
        </p:blipFill>
        <p:spPr>
          <a:xfrm>
            <a:off x="11477669" y="6245818"/>
            <a:ext cx="469055" cy="373531"/>
          </a:xfrm>
          <a:prstGeom prst="rect">
            <a:avLst/>
          </a:prstGeom>
          <a:noFill/>
          <a:ln>
            <a:noFill/>
          </a:ln>
        </p:spPr>
      </p:pic>
      <p:sp>
        <p:nvSpPr>
          <p:cNvPr id="24" name="Google Shape;24;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p21"/>
          <p:cNvSpPr txBox="1"/>
          <p:nvPr>
            <p:ph type="title"/>
          </p:nvPr>
        </p:nvSpPr>
        <p:spPr>
          <a:xfrm>
            <a:off x="5170516" y="365125"/>
            <a:ext cx="6482542" cy="355409"/>
          </a:xfrm>
          <a:prstGeom prst="rect">
            <a:avLst/>
          </a:prstGeom>
          <a:noFill/>
          <a:ln>
            <a:noFill/>
          </a:ln>
        </p:spPr>
        <p:txBody>
          <a:bodyPr anchorCtr="0" anchor="ctr" bIns="45700" lIns="91425" spcFirstLastPara="1" rIns="91425" wrap="square" tIns="45700">
            <a:normAutofit/>
          </a:bodyPr>
          <a:lstStyle>
            <a:lvl1pPr lvl="0" marR="0" rtl="0" algn="r">
              <a:lnSpc>
                <a:spcPct val="90000"/>
              </a:lnSpc>
              <a:spcBef>
                <a:spcPts val="0"/>
              </a:spcBef>
              <a:spcAft>
                <a:spcPts val="0"/>
              </a:spcAft>
              <a:buClr>
                <a:srgbClr val="2C3242"/>
              </a:buClr>
              <a:buSzPts val="1800"/>
              <a:buFont typeface="Arial"/>
              <a:buNone/>
              <a:defRPr b="1" i="0" sz="1800" u="none" cap="none" strike="noStrike">
                <a:solidFill>
                  <a:srgbClr val="2C324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21"/>
          <p:cNvGrpSpPr/>
          <p:nvPr/>
        </p:nvGrpSpPr>
        <p:grpSpPr>
          <a:xfrm>
            <a:off x="337812" y="156392"/>
            <a:ext cx="2773227" cy="614021"/>
            <a:chOff x="337812" y="156392"/>
            <a:chExt cx="2773227" cy="614021"/>
          </a:xfrm>
        </p:grpSpPr>
        <p:pic>
          <p:nvPicPr>
            <p:cNvPr id="27" name="Google Shape;27;p21"/>
            <p:cNvPicPr preferRelativeResize="0"/>
            <p:nvPr/>
          </p:nvPicPr>
          <p:blipFill rotWithShape="1">
            <a:blip r:embed="rId2">
              <a:alphaModFix/>
            </a:blip>
            <a:srcRect b="0" l="0" r="0" t="0"/>
            <a:stretch/>
          </p:blipFill>
          <p:spPr>
            <a:xfrm>
              <a:off x="337812" y="156392"/>
              <a:ext cx="2773227" cy="417465"/>
            </a:xfrm>
            <a:prstGeom prst="rect">
              <a:avLst/>
            </a:prstGeom>
            <a:noFill/>
            <a:ln>
              <a:noFill/>
            </a:ln>
          </p:spPr>
        </p:pic>
        <p:pic>
          <p:nvPicPr>
            <p:cNvPr id="28" name="Google Shape;28;p21"/>
            <p:cNvPicPr preferRelativeResize="0"/>
            <p:nvPr/>
          </p:nvPicPr>
          <p:blipFill rotWithShape="1">
            <a:blip r:embed="rId3">
              <a:alphaModFix/>
            </a:blip>
            <a:srcRect b="0" l="0" r="0" t="0"/>
            <a:stretch/>
          </p:blipFill>
          <p:spPr>
            <a:xfrm>
              <a:off x="1323931" y="481903"/>
              <a:ext cx="1633219" cy="288510"/>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pic>
        <p:nvPicPr>
          <p:cNvPr descr="A group of people sitting in a room&#10;&#10;Description automatically generated with medium confidence" id="47" name="Google Shape;47;p25"/>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48" name="Google Shape;4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51" name="Google Shape;51;p25"/>
          <p:cNvSpPr/>
          <p:nvPr/>
        </p:nvSpPr>
        <p:spPr>
          <a:xfrm>
            <a:off x="557009" y="441125"/>
            <a:ext cx="2935732" cy="472859"/>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pic>
        <p:nvPicPr>
          <p:cNvPr descr="Logo&#10;&#10;Description automatically generated" id="52" name="Google Shape;52;p25"/>
          <p:cNvPicPr preferRelativeResize="0"/>
          <p:nvPr/>
        </p:nvPicPr>
        <p:blipFill rotWithShape="1">
          <a:blip r:embed="rId2">
            <a:alphaModFix/>
          </a:blip>
          <a:srcRect b="26764" l="0" r="0" t="0"/>
          <a:stretch/>
        </p:blipFill>
        <p:spPr>
          <a:xfrm>
            <a:off x="5884985" y="1046922"/>
            <a:ext cx="6307015" cy="5022574"/>
          </a:xfrm>
          <a:prstGeom prst="rect">
            <a:avLst/>
          </a:prstGeom>
          <a:noFill/>
          <a:ln>
            <a:noFill/>
          </a:ln>
        </p:spPr>
      </p:pic>
      <p:sp>
        <p:nvSpPr>
          <p:cNvPr id="53" name="Google Shape;53;p25"/>
          <p:cNvSpPr/>
          <p:nvPr/>
        </p:nvSpPr>
        <p:spPr>
          <a:xfrm rot="-5400000">
            <a:off x="-320964" y="6748183"/>
            <a:ext cx="3886414" cy="2130465"/>
          </a:xfrm>
          <a:custGeom>
            <a:rect b="b" l="l" r="r" t="t"/>
            <a:pathLst>
              <a:path extrusionOk="0" h="2293620" w="4497070">
                <a:moveTo>
                  <a:pt x="4496803" y="523544"/>
                </a:moveTo>
                <a:lnTo>
                  <a:pt x="4494657" y="475894"/>
                </a:lnTo>
                <a:lnTo>
                  <a:pt x="4488370" y="429437"/>
                </a:lnTo>
                <a:lnTo>
                  <a:pt x="4478096" y="384365"/>
                </a:lnTo>
                <a:lnTo>
                  <a:pt x="4464050" y="340868"/>
                </a:lnTo>
                <a:lnTo>
                  <a:pt x="4446397" y="299110"/>
                </a:lnTo>
                <a:lnTo>
                  <a:pt x="4425315" y="259308"/>
                </a:lnTo>
                <a:lnTo>
                  <a:pt x="4401020" y="221615"/>
                </a:lnTo>
                <a:lnTo>
                  <a:pt x="4373664" y="186232"/>
                </a:lnTo>
                <a:lnTo>
                  <a:pt x="4343451" y="153339"/>
                </a:lnTo>
                <a:lnTo>
                  <a:pt x="4310570" y="123139"/>
                </a:lnTo>
                <a:lnTo>
                  <a:pt x="4275188" y="95783"/>
                </a:lnTo>
                <a:lnTo>
                  <a:pt x="4237494" y="71475"/>
                </a:lnTo>
                <a:lnTo>
                  <a:pt x="4197680" y="50406"/>
                </a:lnTo>
                <a:lnTo>
                  <a:pt x="4155935" y="32753"/>
                </a:lnTo>
                <a:lnTo>
                  <a:pt x="4112437" y="18707"/>
                </a:lnTo>
                <a:lnTo>
                  <a:pt x="4067365" y="8432"/>
                </a:lnTo>
                <a:lnTo>
                  <a:pt x="4020909" y="2146"/>
                </a:lnTo>
                <a:lnTo>
                  <a:pt x="3973258" y="0"/>
                </a:lnTo>
                <a:lnTo>
                  <a:pt x="0" y="0"/>
                </a:lnTo>
                <a:lnTo>
                  <a:pt x="0" y="2293124"/>
                </a:lnTo>
                <a:lnTo>
                  <a:pt x="3973258" y="2293124"/>
                </a:lnTo>
                <a:lnTo>
                  <a:pt x="4020909" y="2290991"/>
                </a:lnTo>
                <a:lnTo>
                  <a:pt x="4067365" y="2284692"/>
                </a:lnTo>
                <a:lnTo>
                  <a:pt x="4112437" y="2274417"/>
                </a:lnTo>
                <a:lnTo>
                  <a:pt x="4155935" y="2260371"/>
                </a:lnTo>
                <a:lnTo>
                  <a:pt x="4197680" y="2242718"/>
                </a:lnTo>
                <a:lnTo>
                  <a:pt x="4237494" y="2221649"/>
                </a:lnTo>
                <a:lnTo>
                  <a:pt x="4275188" y="2197341"/>
                </a:lnTo>
                <a:lnTo>
                  <a:pt x="4310570" y="2169998"/>
                </a:lnTo>
                <a:lnTo>
                  <a:pt x="4343451" y="2139785"/>
                </a:lnTo>
                <a:lnTo>
                  <a:pt x="4373664" y="2106892"/>
                </a:lnTo>
                <a:lnTo>
                  <a:pt x="4401020" y="2071509"/>
                </a:lnTo>
                <a:lnTo>
                  <a:pt x="4425315" y="2033828"/>
                </a:lnTo>
                <a:lnTo>
                  <a:pt x="4446397" y="1994014"/>
                </a:lnTo>
                <a:lnTo>
                  <a:pt x="4464050" y="1952256"/>
                </a:lnTo>
                <a:lnTo>
                  <a:pt x="4478096" y="1908759"/>
                </a:lnTo>
                <a:lnTo>
                  <a:pt x="4488370" y="1863686"/>
                </a:lnTo>
                <a:lnTo>
                  <a:pt x="4494657" y="1817230"/>
                </a:lnTo>
                <a:lnTo>
                  <a:pt x="4496803" y="1769579"/>
                </a:lnTo>
                <a:lnTo>
                  <a:pt x="4496803" y="523544"/>
                </a:lnTo>
                <a:close/>
              </a:path>
            </a:pathLst>
          </a:custGeom>
          <a:solidFill>
            <a:srgbClr val="FFFFFF"/>
          </a:solidFill>
          <a:ln>
            <a:noFill/>
          </a:ln>
          <a:effectLst>
            <a:outerShdw blurRad="214092" sx="101749" rotWithShape="0" algn="tl" dir="2700000" dist="38100" sy="101749">
              <a:srgbClr val="000000">
                <a:alpha val="40000"/>
              </a:srgbClr>
            </a:outerShdw>
          </a:effectLst>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25"/>
          <p:cNvSpPr txBox="1"/>
          <p:nvPr/>
        </p:nvSpPr>
        <p:spPr>
          <a:xfrm>
            <a:off x="3460698" y="337625"/>
            <a:ext cx="267286"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294CF"/>
              </a:buClr>
              <a:buSzPts val="3200"/>
              <a:buFont typeface="Arial"/>
              <a:buNone/>
            </a:pPr>
            <a:r>
              <a:rPr b="1" baseline="30000" lang="fr-FR" sz="3200">
                <a:solidFill>
                  <a:srgbClr val="4294CF"/>
                </a:solidFill>
                <a:latin typeface="Arial"/>
                <a:ea typeface="Arial"/>
                <a:cs typeface="Arial"/>
                <a:sym typeface="Arial"/>
              </a:rPr>
              <a:t>®</a:t>
            </a:r>
            <a:endParaRPr sz="3200">
              <a:solidFill>
                <a:srgbClr val="4294CF"/>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25"/>
          <p:cNvSpPr txBox="1"/>
          <p:nvPr/>
        </p:nvSpPr>
        <p:spPr>
          <a:xfrm>
            <a:off x="464695" y="3730485"/>
            <a:ext cx="4991725" cy="3302699"/>
          </a:xfrm>
          <a:prstGeom prst="rect">
            <a:avLst/>
          </a:prstGeom>
          <a:noFill/>
          <a:ln>
            <a:noFill/>
          </a:ln>
          <a:effectLst>
            <a:outerShdw blurRad="173023" rotWithShape="0" algn="ctr" dir="5400000" dist="50800">
              <a:srgbClr val="000000">
                <a:alpha val="84705"/>
              </a:srgbClr>
            </a:outerShdw>
          </a:effectLst>
        </p:spPr>
        <p:txBody>
          <a:bodyPr anchorCtr="0" anchor="t" bIns="45700" lIns="91425" spcFirstLastPara="1" rIns="91425" wrap="square" tIns="45700">
            <a:spAutoFit/>
          </a:bodyPr>
          <a:lstStyle/>
          <a:p>
            <a:pPr indent="0" lvl="0" marL="0" marR="0" rtl="0" algn="l">
              <a:lnSpc>
                <a:spcPct val="95384"/>
              </a:lnSpc>
              <a:spcBef>
                <a:spcPts val="0"/>
              </a:spcBef>
              <a:spcAft>
                <a:spcPts val="0"/>
              </a:spcAft>
              <a:buNone/>
            </a:pPr>
            <a:r>
              <a:rPr b="0" lang="fr-FR" sz="5200">
                <a:solidFill>
                  <a:schemeClr val="lt1"/>
                </a:solidFill>
                <a:latin typeface="Arial"/>
                <a:ea typeface="Arial"/>
                <a:cs typeface="Arial"/>
                <a:sym typeface="Arial"/>
              </a:rPr>
              <a:t>CRÉATEUR DE</a:t>
            </a:r>
            <a:endParaRPr/>
          </a:p>
          <a:p>
            <a:pPr indent="0" lvl="0" marL="0" marR="0" rtl="0" algn="l">
              <a:lnSpc>
                <a:spcPct val="95384"/>
              </a:lnSpc>
              <a:spcBef>
                <a:spcPts val="0"/>
              </a:spcBef>
              <a:spcAft>
                <a:spcPts val="0"/>
              </a:spcAft>
              <a:buNone/>
            </a:pPr>
            <a:r>
              <a:rPr b="0" lang="fr-FR" sz="5200">
                <a:solidFill>
                  <a:schemeClr val="lt1"/>
                </a:solidFill>
                <a:latin typeface="Arial"/>
                <a:ea typeface="Arial"/>
                <a:cs typeface="Arial"/>
                <a:sym typeface="Arial"/>
              </a:rPr>
              <a:t>SOLUTIONS DE</a:t>
            </a:r>
            <a:endParaRPr/>
          </a:p>
          <a:p>
            <a:pPr indent="0" lvl="0" marL="0" marR="0" rtl="0" algn="l">
              <a:lnSpc>
                <a:spcPct val="95384"/>
              </a:lnSpc>
              <a:spcBef>
                <a:spcPts val="0"/>
              </a:spcBef>
              <a:spcAft>
                <a:spcPts val="0"/>
              </a:spcAft>
              <a:buNone/>
            </a:pPr>
            <a:r>
              <a:rPr b="0" lang="fr-FR" sz="5200">
                <a:solidFill>
                  <a:schemeClr val="lt1"/>
                </a:solidFill>
                <a:latin typeface="Arial"/>
                <a:ea typeface="Arial"/>
                <a:cs typeface="Arial"/>
                <a:sym typeface="Arial"/>
              </a:rPr>
              <a:t>SMART OFFICE</a:t>
            </a:r>
            <a:endParaRPr/>
          </a:p>
          <a:p>
            <a:pPr indent="0" lvl="0" marL="0" marR="0" rtl="0" algn="l">
              <a:lnSpc>
                <a:spcPct val="95384"/>
              </a:lnSpc>
              <a:spcBef>
                <a:spcPts val="0"/>
              </a:spcBef>
              <a:spcAft>
                <a:spcPts val="0"/>
              </a:spcAft>
              <a:buNone/>
            </a:pPr>
            <a:r>
              <a:t/>
            </a:r>
            <a:endParaRPr b="0" sz="5200">
              <a:solidFill>
                <a:schemeClr val="lt1"/>
              </a:solidFill>
              <a:latin typeface="Arial"/>
              <a:ea typeface="Arial"/>
              <a:cs typeface="Arial"/>
              <a:sym typeface="Arial"/>
            </a:endParaRPr>
          </a:p>
          <a:p>
            <a:pPr indent="0" lvl="0" marL="0" marR="0" rtl="0" algn="l">
              <a:lnSpc>
                <a:spcPct val="95384"/>
              </a:lnSpc>
              <a:spcBef>
                <a:spcPts val="0"/>
              </a:spcBef>
              <a:spcAft>
                <a:spcPts val="0"/>
              </a:spcAft>
              <a:buNone/>
            </a:pPr>
            <a:r>
              <a:t/>
            </a:r>
            <a:endParaRPr sz="5200">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pic>
        <p:nvPicPr>
          <p:cNvPr descr="A group of people sitting in a room&#10;&#10;Description automatically generated with medium confidence" id="63" name="Google Shape;63;p27"/>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64" name="Google Shape;64;p27"/>
          <p:cNvSpPr/>
          <p:nvPr/>
        </p:nvSpPr>
        <p:spPr>
          <a:xfrm>
            <a:off x="557009" y="441125"/>
            <a:ext cx="2935732" cy="472859"/>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pic>
        <p:nvPicPr>
          <p:cNvPr descr="Logo&#10;&#10;Description automatically generated" id="65" name="Google Shape;65;p27"/>
          <p:cNvPicPr preferRelativeResize="0"/>
          <p:nvPr/>
        </p:nvPicPr>
        <p:blipFill rotWithShape="1">
          <a:blip r:embed="rId2">
            <a:alphaModFix/>
          </a:blip>
          <a:srcRect b="26764" l="0" r="0" t="0"/>
          <a:stretch/>
        </p:blipFill>
        <p:spPr>
          <a:xfrm>
            <a:off x="5884985" y="1046922"/>
            <a:ext cx="6307015" cy="5022574"/>
          </a:xfrm>
          <a:prstGeom prst="rect">
            <a:avLst/>
          </a:prstGeom>
          <a:noFill/>
          <a:ln>
            <a:noFill/>
          </a:ln>
        </p:spPr>
      </p:pic>
      <p:sp>
        <p:nvSpPr>
          <p:cNvPr id="66" name="Google Shape;66;p27"/>
          <p:cNvSpPr txBox="1"/>
          <p:nvPr/>
        </p:nvSpPr>
        <p:spPr>
          <a:xfrm>
            <a:off x="3460698" y="337625"/>
            <a:ext cx="267286"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294CF"/>
              </a:buClr>
              <a:buSzPts val="3200"/>
              <a:buFont typeface="Arial"/>
              <a:buNone/>
            </a:pPr>
            <a:r>
              <a:rPr b="1" baseline="30000" lang="fr-FR" sz="3200">
                <a:solidFill>
                  <a:srgbClr val="4294CF"/>
                </a:solidFill>
                <a:latin typeface="Arial"/>
                <a:ea typeface="Arial"/>
                <a:cs typeface="Arial"/>
                <a:sym typeface="Arial"/>
              </a:rPr>
              <a:t>®</a:t>
            </a:r>
            <a:endParaRPr sz="3200">
              <a:solidFill>
                <a:srgbClr val="4294CF"/>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7"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
        <p:nvSpPr>
          <p:cNvPr id="74" name="Google Shape;74;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id="75" name="Google Shape;75;p29"/>
          <p:cNvPicPr preferRelativeResize="0"/>
          <p:nvPr/>
        </p:nvPicPr>
        <p:blipFill rotWithShape="1">
          <a:blip r:embed="rId1">
            <a:alphaModFix/>
          </a:blip>
          <a:srcRect b="26764" l="0" r="0" t="0"/>
          <a:stretch/>
        </p:blipFill>
        <p:spPr>
          <a:xfrm>
            <a:off x="11477669" y="6245818"/>
            <a:ext cx="469055" cy="373531"/>
          </a:xfrm>
          <a:prstGeom prst="rect">
            <a:avLst/>
          </a:prstGeom>
          <a:noFill/>
          <a:ln>
            <a:noFill/>
          </a:ln>
        </p:spPr>
      </p:pic>
      <p:pic>
        <p:nvPicPr>
          <p:cNvPr descr="Icon&#10;&#10;Description automatically generated" id="76" name="Google Shape;76;p29"/>
          <p:cNvPicPr preferRelativeResize="0"/>
          <p:nvPr/>
        </p:nvPicPr>
        <p:blipFill rotWithShape="1">
          <a:blip r:embed="rId2">
            <a:alphaModFix/>
          </a:blip>
          <a:srcRect b="0" l="0" r="0" t="0"/>
          <a:stretch/>
        </p:blipFill>
        <p:spPr>
          <a:xfrm>
            <a:off x="593270" y="311727"/>
            <a:ext cx="1861457" cy="244699"/>
          </a:xfrm>
          <a:prstGeom prst="rect">
            <a:avLst/>
          </a:prstGeom>
          <a:noFill/>
          <a:ln>
            <a:noFill/>
          </a:ln>
        </p:spPr>
      </p:pic>
      <p:sp>
        <p:nvSpPr>
          <p:cNvPr id="77" name="Google Shape;77;p29"/>
          <p:cNvSpPr txBox="1"/>
          <p:nvPr/>
        </p:nvSpPr>
        <p:spPr>
          <a:xfrm>
            <a:off x="8961120" y="6308209"/>
            <a:ext cx="5693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lang="fr-F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31"/>
          <p:cNvSpPr/>
          <p:nvPr/>
        </p:nvSpPr>
        <p:spPr>
          <a:xfrm rot="5400000">
            <a:off x="1179955" y="2664679"/>
            <a:ext cx="2161309" cy="4521224"/>
          </a:xfrm>
          <a:prstGeom prst="round2SameRect">
            <a:avLst>
              <a:gd fmla="val 15290" name="adj1"/>
              <a:gd fmla="val 0" name="adj2"/>
            </a:avLst>
          </a:prstGeom>
          <a:solidFill>
            <a:srgbClr val="4294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31"/>
          <p:cNvSpPr/>
          <p:nvPr/>
        </p:nvSpPr>
        <p:spPr>
          <a:xfrm>
            <a:off x="5514483" y="1101435"/>
            <a:ext cx="4946073" cy="1574505"/>
          </a:xfrm>
          <a:prstGeom prst="round2SameRect">
            <a:avLst>
              <a:gd fmla="val 25066" name="adj1"/>
              <a:gd fmla="val 0" name="adj2"/>
            </a:avLst>
          </a:prstGeom>
          <a:solidFill>
            <a:srgbClr val="4294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31"/>
          <p:cNvSpPr/>
          <p:nvPr/>
        </p:nvSpPr>
        <p:spPr>
          <a:xfrm>
            <a:off x="6580909" y="4558984"/>
            <a:ext cx="4946073" cy="1574505"/>
          </a:xfrm>
          <a:prstGeom prst="round2SameRect">
            <a:avLst>
              <a:gd fmla="val 0" name="adj1"/>
              <a:gd fmla="val 22438" name="adj2"/>
            </a:avLst>
          </a:prstGeom>
          <a:solidFill>
            <a:srgbClr val="4294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31"/>
          <p:cNvSpPr/>
          <p:nvPr/>
        </p:nvSpPr>
        <p:spPr>
          <a:xfrm>
            <a:off x="5971687" y="2832705"/>
            <a:ext cx="5021895" cy="1574506"/>
          </a:xfrm>
          <a:prstGeom prst="rect">
            <a:avLst/>
          </a:prstGeom>
          <a:solidFill>
            <a:srgbClr val="4294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31"/>
          <p:cNvSpPr txBox="1"/>
          <p:nvPr/>
        </p:nvSpPr>
        <p:spPr>
          <a:xfrm>
            <a:off x="504092" y="1795384"/>
            <a:ext cx="4946073" cy="2435960"/>
          </a:xfrm>
          <a:prstGeom prst="rect">
            <a:avLst/>
          </a:prstGeom>
          <a:noFill/>
          <a:ln>
            <a:noFill/>
          </a:ln>
        </p:spPr>
        <p:txBody>
          <a:bodyPr anchorCtr="0" anchor="ctr" bIns="45700" lIns="91425" spcFirstLastPara="1" rIns="91425" wrap="square" tIns="45700">
            <a:normAutofit/>
          </a:bodyPr>
          <a:lstStyle/>
          <a:p>
            <a:pPr indent="0" lvl="0" marL="0" marR="0" rtl="0" algn="l">
              <a:lnSpc>
                <a:spcPct val="109047"/>
              </a:lnSpc>
              <a:spcBef>
                <a:spcPts val="0"/>
              </a:spcBef>
              <a:spcAft>
                <a:spcPts val="0"/>
              </a:spcAft>
              <a:buClr>
                <a:srgbClr val="4294CF"/>
              </a:buClr>
              <a:buSzPts val="4200"/>
              <a:buFont typeface="Arial"/>
              <a:buNone/>
            </a:pPr>
            <a:r>
              <a:rPr b="1" lang="fr-FR" sz="4200">
                <a:solidFill>
                  <a:srgbClr val="4294CF"/>
                </a:solidFill>
                <a:latin typeface="Arial"/>
                <a:ea typeface="Arial"/>
                <a:cs typeface="Arial"/>
                <a:sym typeface="Arial"/>
              </a:rPr>
              <a:t>Click to edit Master title style</a:t>
            </a:r>
            <a:endParaRPr/>
          </a:p>
        </p:txBody>
      </p:sp>
      <p:pic>
        <p:nvPicPr>
          <p:cNvPr descr="Logo&#10;&#10;Description automatically generated" id="90" name="Google Shape;90;p31"/>
          <p:cNvPicPr preferRelativeResize="0"/>
          <p:nvPr/>
        </p:nvPicPr>
        <p:blipFill rotWithShape="1">
          <a:blip r:embed="rId1">
            <a:alphaModFix/>
          </a:blip>
          <a:srcRect b="26764" l="0" r="0" t="0"/>
          <a:stretch/>
        </p:blipFill>
        <p:spPr>
          <a:xfrm>
            <a:off x="11477669" y="6245818"/>
            <a:ext cx="469055" cy="373531"/>
          </a:xfrm>
          <a:prstGeom prst="rect">
            <a:avLst/>
          </a:prstGeom>
          <a:noFill/>
          <a:ln>
            <a:noFill/>
          </a:ln>
        </p:spPr>
      </p:pic>
      <p:sp>
        <p:nvSpPr>
          <p:cNvPr id="91" name="Google Shape;91;p31"/>
          <p:cNvSpPr/>
          <p:nvPr/>
        </p:nvSpPr>
        <p:spPr>
          <a:xfrm>
            <a:off x="557010" y="306217"/>
            <a:ext cx="1883736" cy="303414"/>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sp>
        <p:nvSpPr>
          <p:cNvPr id="92" name="Google Shape;92;p31"/>
          <p:cNvSpPr txBox="1"/>
          <p:nvPr/>
        </p:nvSpPr>
        <p:spPr>
          <a:xfrm>
            <a:off x="2404793" y="192555"/>
            <a:ext cx="26728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294CF"/>
              </a:buClr>
              <a:buSzPts val="2400"/>
              <a:buFont typeface="Arial"/>
              <a:buNone/>
            </a:pPr>
            <a:r>
              <a:rPr b="1" baseline="30000" lang="fr-FR" sz="2400">
                <a:solidFill>
                  <a:srgbClr val="4294CF"/>
                </a:solidFill>
                <a:latin typeface="Arial"/>
                <a:ea typeface="Arial"/>
                <a:cs typeface="Arial"/>
                <a:sym typeface="Arial"/>
              </a:rPr>
              <a:t>®</a:t>
            </a:r>
            <a:endParaRPr sz="2400">
              <a:solidFill>
                <a:srgbClr val="4294CF"/>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31"/>
          <p:cNvSpPr txBox="1"/>
          <p:nvPr/>
        </p:nvSpPr>
        <p:spPr>
          <a:xfrm>
            <a:off x="609142" y="4469883"/>
            <a:ext cx="3858588" cy="85994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1" lang="fr-FR" sz="1400">
                <a:solidFill>
                  <a:schemeClr val="lt1"/>
                </a:solidFill>
                <a:latin typeface="Arial"/>
                <a:ea typeface="Arial"/>
                <a:cs typeface="Arial"/>
                <a:sym typeface="Arial"/>
              </a:rPr>
              <a:t>Click to edit Master text styles</a:t>
            </a:r>
            <a:endParaRPr/>
          </a:p>
          <a:p>
            <a:pPr indent="-228600" lvl="1" marL="685800" marR="0" rtl="0" algn="l">
              <a:lnSpc>
                <a:spcPct val="90000"/>
              </a:lnSpc>
              <a:spcBef>
                <a:spcPts val="500"/>
              </a:spcBef>
              <a:spcAft>
                <a:spcPts val="0"/>
              </a:spcAft>
              <a:buClr>
                <a:schemeClr val="lt1"/>
              </a:buClr>
              <a:buSzPts val="1400"/>
              <a:buFont typeface="Arial"/>
              <a:buChar char="•"/>
            </a:pPr>
            <a:r>
              <a:rPr b="0" i="0" lang="fr-FR" sz="1400" u="none" cap="none" strike="noStrike">
                <a:solidFill>
                  <a:schemeClr val="lt1"/>
                </a:solidFill>
                <a:latin typeface="Arial"/>
                <a:ea typeface="Arial"/>
                <a:cs typeface="Arial"/>
                <a:sym typeface="Arial"/>
              </a:rPr>
              <a:t>Second level</a:t>
            </a:r>
            <a:endParaRPr/>
          </a:p>
        </p:txBody>
      </p:sp>
      <p:sp>
        <p:nvSpPr>
          <p:cNvPr id="94" name="Google Shape;94;p31"/>
          <p:cNvSpPr txBox="1"/>
          <p:nvPr>
            <p:ph type="title"/>
          </p:nvPr>
        </p:nvSpPr>
        <p:spPr>
          <a:xfrm>
            <a:off x="5170516" y="365125"/>
            <a:ext cx="6482542" cy="355409"/>
          </a:xfrm>
          <a:prstGeom prst="rect">
            <a:avLst/>
          </a:prstGeom>
          <a:noFill/>
          <a:ln>
            <a:noFill/>
          </a:ln>
        </p:spPr>
        <p:txBody>
          <a:bodyPr anchorCtr="0" anchor="ctr" bIns="45700" lIns="91425" spcFirstLastPara="1" rIns="91425" wrap="square" tIns="45700">
            <a:normAutofit/>
          </a:bodyPr>
          <a:lstStyle>
            <a:lvl1pPr lvl="0" marR="0" rtl="0" algn="r">
              <a:lnSpc>
                <a:spcPct val="90000"/>
              </a:lnSpc>
              <a:spcBef>
                <a:spcPts val="1000"/>
              </a:spcBef>
              <a:spcAft>
                <a:spcPts val="0"/>
              </a:spcAft>
              <a:buClr>
                <a:srgbClr val="2C3242"/>
              </a:buClr>
              <a:buSzPts val="1800"/>
              <a:buFont typeface="Arial"/>
              <a:buNone/>
              <a:defRPr b="1" i="0" sz="1800" u="none" cap="none" strike="noStrike">
                <a:solidFill>
                  <a:srgbClr val="2C324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31"/>
          <p:cNvSpPr txBox="1"/>
          <p:nvPr/>
        </p:nvSpPr>
        <p:spPr>
          <a:xfrm>
            <a:off x="8961120" y="6308209"/>
            <a:ext cx="5693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lang="fr-F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33"/>
          <p:cNvSpPr/>
          <p:nvPr/>
        </p:nvSpPr>
        <p:spPr>
          <a:xfrm>
            <a:off x="6039915" y="1157605"/>
            <a:ext cx="5155123" cy="5700395"/>
          </a:xfrm>
          <a:prstGeom prst="round2SameRect">
            <a:avLst>
              <a:gd fmla="val 6576" name="adj1"/>
              <a:gd fmla="val 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ogo&#10;&#10;Description automatically generated" id="101" name="Google Shape;101;p33"/>
          <p:cNvPicPr preferRelativeResize="0"/>
          <p:nvPr/>
        </p:nvPicPr>
        <p:blipFill rotWithShape="1">
          <a:blip r:embed="rId1">
            <a:alphaModFix/>
          </a:blip>
          <a:srcRect b="26764" l="0" r="0" t="0"/>
          <a:stretch/>
        </p:blipFill>
        <p:spPr>
          <a:xfrm>
            <a:off x="11477669" y="6245818"/>
            <a:ext cx="469055" cy="373531"/>
          </a:xfrm>
          <a:prstGeom prst="rect">
            <a:avLst/>
          </a:prstGeom>
          <a:noFill/>
          <a:ln>
            <a:noFill/>
          </a:ln>
        </p:spPr>
      </p:pic>
      <p:sp>
        <p:nvSpPr>
          <p:cNvPr id="102" name="Google Shape;102;p33"/>
          <p:cNvSpPr/>
          <p:nvPr/>
        </p:nvSpPr>
        <p:spPr>
          <a:xfrm>
            <a:off x="557010" y="306217"/>
            <a:ext cx="1883736" cy="303414"/>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sp>
        <p:nvSpPr>
          <p:cNvPr id="103" name="Google Shape;103;p33"/>
          <p:cNvSpPr txBox="1"/>
          <p:nvPr/>
        </p:nvSpPr>
        <p:spPr>
          <a:xfrm>
            <a:off x="2404793" y="192555"/>
            <a:ext cx="26728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294CF"/>
              </a:buClr>
              <a:buSzPts val="2400"/>
              <a:buFont typeface="Arial"/>
              <a:buNone/>
            </a:pPr>
            <a:r>
              <a:rPr b="1" baseline="30000" lang="fr-FR" sz="2400">
                <a:solidFill>
                  <a:srgbClr val="4294CF"/>
                </a:solidFill>
                <a:latin typeface="Arial"/>
                <a:ea typeface="Arial"/>
                <a:cs typeface="Arial"/>
                <a:sym typeface="Arial"/>
              </a:rPr>
              <a:t>®</a:t>
            </a:r>
            <a:endParaRPr sz="2400">
              <a:solidFill>
                <a:srgbClr val="4294CF"/>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33"/>
          <p:cNvSpPr txBox="1"/>
          <p:nvPr/>
        </p:nvSpPr>
        <p:spPr>
          <a:xfrm>
            <a:off x="7557486" y="260840"/>
            <a:ext cx="4193875" cy="359386"/>
          </a:xfrm>
          <a:prstGeom prst="rect">
            <a:avLst/>
          </a:prstGeom>
          <a:noFill/>
          <a:ln>
            <a:noFill/>
          </a:ln>
        </p:spPr>
        <p:txBody>
          <a:bodyPr anchorCtr="0" anchor="ctr" bIns="45700" lIns="91425" spcFirstLastPara="1" rIns="91425" wrap="square" tIns="45700">
            <a:noAutofit/>
          </a:bodyPr>
          <a:lstStyle/>
          <a:p>
            <a:pPr indent="0" lvl="0" marL="0" marR="0" rtl="0" algn="r">
              <a:lnSpc>
                <a:spcPct val="110000"/>
              </a:lnSpc>
              <a:spcBef>
                <a:spcPts val="0"/>
              </a:spcBef>
              <a:spcAft>
                <a:spcPts val="0"/>
              </a:spcAft>
              <a:buClr>
                <a:srgbClr val="2C3242"/>
              </a:buClr>
              <a:buSzPts val="1800"/>
              <a:buFont typeface="Arial"/>
              <a:buNone/>
            </a:pPr>
            <a:r>
              <a:rPr b="1" lang="fr-FR" sz="1800">
                <a:solidFill>
                  <a:srgbClr val="2C3242"/>
                </a:solidFill>
                <a:latin typeface="Arial"/>
                <a:ea typeface="Arial"/>
                <a:cs typeface="Arial"/>
                <a:sym typeface="Arial"/>
              </a:rPr>
              <a:t>CLICK TO EDIT MASTER TITLE STYLE</a:t>
            </a:r>
            <a:endParaRPr b="1" sz="1800">
              <a:solidFill>
                <a:srgbClr val="2C3242"/>
              </a:solidFill>
              <a:latin typeface="Arial"/>
              <a:ea typeface="Arial"/>
              <a:cs typeface="Arial"/>
              <a:sym typeface="Arial"/>
            </a:endParaRPr>
          </a:p>
        </p:txBody>
      </p:sp>
      <p:sp>
        <p:nvSpPr>
          <p:cNvPr id="105" name="Google Shape;105;p33"/>
          <p:cNvSpPr txBox="1"/>
          <p:nvPr>
            <p:ph type="title"/>
          </p:nvPr>
        </p:nvSpPr>
        <p:spPr>
          <a:xfrm>
            <a:off x="408432" y="1265931"/>
            <a:ext cx="5318760" cy="243596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4294CF"/>
              </a:buClr>
              <a:buSzPts val="4200"/>
              <a:buFont typeface="Arial"/>
              <a:buNone/>
              <a:defRPr b="1" i="0" sz="4200" u="none" cap="none" strike="noStrike">
                <a:solidFill>
                  <a:srgbClr val="4294C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6" name="Google Shape;106;p33"/>
          <p:cNvSpPr txBox="1"/>
          <p:nvPr>
            <p:ph idx="1" type="body"/>
          </p:nvPr>
        </p:nvSpPr>
        <p:spPr>
          <a:xfrm>
            <a:off x="475499" y="3725333"/>
            <a:ext cx="3858588" cy="85994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2C3242"/>
              </a:buClr>
              <a:buSzPts val="1200"/>
              <a:buFont typeface="Arial"/>
              <a:buNone/>
              <a:defRPr b="0" i="0" sz="1200" u="none" cap="none" strike="noStrike">
                <a:solidFill>
                  <a:srgbClr val="2C3242"/>
                </a:solidFill>
                <a:latin typeface="Arial"/>
                <a:ea typeface="Arial"/>
                <a:cs typeface="Arial"/>
                <a:sym typeface="Arial"/>
              </a:defRPr>
            </a:lvl1pPr>
            <a:lvl2pPr indent="-304800" lvl="1" marL="914400" marR="0" rtl="0" algn="l">
              <a:lnSpc>
                <a:spcPct val="90000"/>
              </a:lnSpc>
              <a:spcBef>
                <a:spcPts val="500"/>
              </a:spcBef>
              <a:spcAft>
                <a:spcPts val="0"/>
              </a:spcAft>
              <a:buClr>
                <a:srgbClr val="2C3242"/>
              </a:buClr>
              <a:buSzPts val="1200"/>
              <a:buFont typeface="Arial"/>
              <a:buChar char="•"/>
              <a:defRPr b="0" i="0" sz="1200" u="none" cap="none" strike="noStrike">
                <a:solidFill>
                  <a:srgbClr val="2C3242"/>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33"/>
          <p:cNvSpPr txBox="1"/>
          <p:nvPr/>
        </p:nvSpPr>
        <p:spPr>
          <a:xfrm>
            <a:off x="8961120" y="6308209"/>
            <a:ext cx="5693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lang="fr-FR"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35"/>
          <p:cNvSpPr/>
          <p:nvPr/>
        </p:nvSpPr>
        <p:spPr>
          <a:xfrm rot="-5400000">
            <a:off x="8113516" y="2039284"/>
            <a:ext cx="2101355" cy="6055617"/>
          </a:xfrm>
          <a:prstGeom prst="round2SameRect">
            <a:avLst>
              <a:gd fmla="val 15290" name="adj1"/>
              <a:gd fmla="val 0" name="adj2"/>
            </a:avLst>
          </a:prstGeom>
          <a:solidFill>
            <a:srgbClr val="4294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ogo&#10;&#10;Description automatically generated" id="113" name="Google Shape;113;p35"/>
          <p:cNvPicPr preferRelativeResize="0"/>
          <p:nvPr/>
        </p:nvPicPr>
        <p:blipFill rotWithShape="1">
          <a:blip r:embed="rId1">
            <a:alphaModFix/>
          </a:blip>
          <a:srcRect b="26764" l="0" r="0" t="0"/>
          <a:stretch/>
        </p:blipFill>
        <p:spPr>
          <a:xfrm>
            <a:off x="11477669" y="6245818"/>
            <a:ext cx="469055" cy="373531"/>
          </a:xfrm>
          <a:prstGeom prst="rect">
            <a:avLst/>
          </a:prstGeom>
          <a:noFill/>
          <a:ln>
            <a:noFill/>
          </a:ln>
        </p:spPr>
      </p:pic>
      <p:sp>
        <p:nvSpPr>
          <p:cNvPr id="114" name="Google Shape;114;p35"/>
          <p:cNvSpPr/>
          <p:nvPr/>
        </p:nvSpPr>
        <p:spPr>
          <a:xfrm>
            <a:off x="557010" y="306217"/>
            <a:ext cx="1883736" cy="303414"/>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sp>
        <p:nvSpPr>
          <p:cNvPr id="115" name="Google Shape;115;p35"/>
          <p:cNvSpPr txBox="1"/>
          <p:nvPr/>
        </p:nvSpPr>
        <p:spPr>
          <a:xfrm>
            <a:off x="7557486" y="260840"/>
            <a:ext cx="4193875" cy="359386"/>
          </a:xfrm>
          <a:prstGeom prst="rect">
            <a:avLst/>
          </a:prstGeom>
          <a:noFill/>
          <a:ln>
            <a:noFill/>
          </a:ln>
        </p:spPr>
        <p:txBody>
          <a:bodyPr anchorCtr="0" anchor="ctr" bIns="45700" lIns="91425" spcFirstLastPara="1" rIns="91425" wrap="square" tIns="45700">
            <a:noAutofit/>
          </a:bodyPr>
          <a:lstStyle/>
          <a:p>
            <a:pPr indent="0" lvl="0" marL="0" marR="0" rtl="0" algn="r">
              <a:lnSpc>
                <a:spcPct val="110000"/>
              </a:lnSpc>
              <a:spcBef>
                <a:spcPts val="0"/>
              </a:spcBef>
              <a:spcAft>
                <a:spcPts val="0"/>
              </a:spcAft>
              <a:buClr>
                <a:srgbClr val="2C3242"/>
              </a:buClr>
              <a:buSzPts val="1800"/>
              <a:buFont typeface="Arial"/>
              <a:buNone/>
            </a:pPr>
            <a:r>
              <a:rPr b="1" lang="fr-FR" sz="1800">
                <a:solidFill>
                  <a:srgbClr val="2C3242"/>
                </a:solidFill>
                <a:latin typeface="Arial"/>
                <a:ea typeface="Arial"/>
                <a:cs typeface="Arial"/>
                <a:sym typeface="Arial"/>
              </a:rPr>
              <a:t>CLICK TO EDIT MASTER TITLE STYLE</a:t>
            </a:r>
            <a:endParaRPr b="1" sz="1800">
              <a:solidFill>
                <a:srgbClr val="2C3242"/>
              </a:solidFill>
              <a:latin typeface="Arial"/>
              <a:ea typeface="Arial"/>
              <a:cs typeface="Arial"/>
              <a:sym typeface="Arial"/>
            </a:endParaRPr>
          </a:p>
        </p:txBody>
      </p:sp>
      <p:sp>
        <p:nvSpPr>
          <p:cNvPr id="116" name="Google Shape;116;p35"/>
          <p:cNvSpPr/>
          <p:nvPr/>
        </p:nvSpPr>
        <p:spPr>
          <a:xfrm>
            <a:off x="557009" y="1157605"/>
            <a:ext cx="5155123" cy="5700395"/>
          </a:xfrm>
          <a:prstGeom prst="round2SameRect">
            <a:avLst>
              <a:gd fmla="val 6576" name="adj1"/>
              <a:gd fmla="val 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35"/>
          <p:cNvSpPr txBox="1"/>
          <p:nvPr>
            <p:ph type="title"/>
          </p:nvPr>
        </p:nvSpPr>
        <p:spPr>
          <a:xfrm>
            <a:off x="6158909" y="1197996"/>
            <a:ext cx="6652796" cy="243596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4294CF"/>
              </a:buClr>
              <a:buSzPts val="4200"/>
              <a:buFont typeface="Arial"/>
              <a:buNone/>
              <a:defRPr b="1" i="0" sz="4200" u="none" cap="none" strike="noStrike">
                <a:solidFill>
                  <a:srgbClr val="4294C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8" name="Google Shape;118;p35"/>
          <p:cNvSpPr txBox="1"/>
          <p:nvPr>
            <p:ph idx="1" type="body"/>
          </p:nvPr>
        </p:nvSpPr>
        <p:spPr>
          <a:xfrm>
            <a:off x="6246295" y="3209019"/>
            <a:ext cx="3858588" cy="85994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2C3242"/>
              </a:buClr>
              <a:buSzPts val="1200"/>
              <a:buFont typeface="Arial"/>
              <a:buNone/>
              <a:defRPr b="0" i="0" sz="1200" u="none" cap="none" strike="noStrike">
                <a:solidFill>
                  <a:srgbClr val="2C3242"/>
                </a:solidFill>
                <a:latin typeface="Arial"/>
                <a:ea typeface="Arial"/>
                <a:cs typeface="Arial"/>
                <a:sym typeface="Arial"/>
              </a:defRPr>
            </a:lvl1pPr>
            <a:lvl2pPr indent="-304800" lvl="1" marL="914400" marR="0" rtl="0" algn="l">
              <a:lnSpc>
                <a:spcPct val="90000"/>
              </a:lnSpc>
              <a:spcBef>
                <a:spcPts val="500"/>
              </a:spcBef>
              <a:spcAft>
                <a:spcPts val="0"/>
              </a:spcAft>
              <a:buClr>
                <a:srgbClr val="2C3242"/>
              </a:buClr>
              <a:buSzPts val="1200"/>
              <a:buFont typeface="Arial"/>
              <a:buChar char="•"/>
              <a:defRPr b="0" i="0" sz="1200" u="none" cap="none" strike="noStrike">
                <a:solidFill>
                  <a:srgbClr val="2C3242"/>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35"/>
          <p:cNvSpPr txBox="1"/>
          <p:nvPr/>
        </p:nvSpPr>
        <p:spPr>
          <a:xfrm>
            <a:off x="6394174" y="4451426"/>
            <a:ext cx="3858588" cy="85994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1200"/>
              <a:buFont typeface="Arial"/>
              <a:buNone/>
            </a:pPr>
            <a:r>
              <a:rPr b="1" lang="fr-FR" sz="1200">
                <a:solidFill>
                  <a:schemeClr val="lt1"/>
                </a:solidFill>
                <a:latin typeface="Arial"/>
                <a:ea typeface="Arial"/>
                <a:cs typeface="Arial"/>
                <a:sym typeface="Arial"/>
              </a:rPr>
              <a:t>Click to edit Master text styles</a:t>
            </a:r>
            <a:endParaRPr/>
          </a:p>
          <a:p>
            <a:pPr indent="-228600" lvl="1" marL="685800" marR="0" rtl="0" algn="l">
              <a:lnSpc>
                <a:spcPct val="90000"/>
              </a:lnSpc>
              <a:spcBef>
                <a:spcPts val="500"/>
              </a:spcBef>
              <a:spcAft>
                <a:spcPts val="0"/>
              </a:spcAft>
              <a:buClr>
                <a:schemeClr val="lt1"/>
              </a:buClr>
              <a:buSzPts val="1200"/>
              <a:buFont typeface="Arial"/>
              <a:buChar char="•"/>
            </a:pPr>
            <a:r>
              <a:rPr b="0" i="0" lang="fr-FR" sz="1200" u="none" cap="none" strike="noStrike">
                <a:solidFill>
                  <a:schemeClr val="lt1"/>
                </a:solidFill>
                <a:latin typeface="Arial"/>
                <a:ea typeface="Arial"/>
                <a:cs typeface="Arial"/>
                <a:sym typeface="Arial"/>
              </a:rPr>
              <a:t>Second level</a:t>
            </a:r>
            <a:endParaRPr/>
          </a:p>
        </p:txBody>
      </p:sp>
    </p:spTree>
  </p:cSld>
  <p:clrMap accent1="accent1" accent2="accent2" accent3="accent3" accent4="accent4" accent5="accent5" accent6="accent6" bg1="lt1" bg2="dk2" tx1="dk1" tx2="lt2" folHlink="folHlink" hlink="hlink"/>
  <p:sldLayoutIdLst>
    <p:sldLayoutId id="214748366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81.png"/><Relationship Id="rId10" Type="http://schemas.openxmlformats.org/officeDocument/2006/relationships/image" Target="../media/image54.png"/><Relationship Id="rId12" Type="http://schemas.openxmlformats.org/officeDocument/2006/relationships/image" Target="../media/image119.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40.png"/><Relationship Id="rId9" Type="http://schemas.openxmlformats.org/officeDocument/2006/relationships/image" Target="../media/image58.png"/><Relationship Id="rId5" Type="http://schemas.openxmlformats.org/officeDocument/2006/relationships/image" Target="../media/image27.png"/><Relationship Id="rId6" Type="http://schemas.openxmlformats.org/officeDocument/2006/relationships/image" Target="../media/image41.png"/><Relationship Id="rId7" Type="http://schemas.openxmlformats.org/officeDocument/2006/relationships/image" Target="../media/image32.png"/><Relationship Id="rId8" Type="http://schemas.openxmlformats.org/officeDocument/2006/relationships/image" Target="../media/image42.png"/></Relationships>
</file>

<file path=ppt/slides/_rels/slide11.xml.rels><?xml version="1.0" encoding="UTF-8" standalone="yes"?><Relationships xmlns="http://schemas.openxmlformats.org/package/2006/relationships"><Relationship Id="rId20" Type="http://schemas.openxmlformats.org/officeDocument/2006/relationships/image" Target="../media/image95.png"/><Relationship Id="rId22" Type="http://schemas.openxmlformats.org/officeDocument/2006/relationships/image" Target="../media/image97.png"/><Relationship Id="rId21" Type="http://schemas.openxmlformats.org/officeDocument/2006/relationships/image" Target="../media/image87.png"/><Relationship Id="rId24" Type="http://schemas.openxmlformats.org/officeDocument/2006/relationships/image" Target="../media/image91.png"/><Relationship Id="rId23" Type="http://schemas.openxmlformats.org/officeDocument/2006/relationships/image" Target="../media/image99.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40.png"/><Relationship Id="rId9" Type="http://schemas.openxmlformats.org/officeDocument/2006/relationships/image" Target="../media/image58.png"/><Relationship Id="rId26" Type="http://schemas.openxmlformats.org/officeDocument/2006/relationships/image" Target="../media/image100.png"/><Relationship Id="rId25" Type="http://schemas.openxmlformats.org/officeDocument/2006/relationships/image" Target="../media/image109.png"/><Relationship Id="rId28" Type="http://schemas.openxmlformats.org/officeDocument/2006/relationships/image" Target="../media/image60.png"/><Relationship Id="rId27" Type="http://schemas.openxmlformats.org/officeDocument/2006/relationships/image" Target="../media/image88.png"/><Relationship Id="rId5" Type="http://schemas.openxmlformats.org/officeDocument/2006/relationships/image" Target="../media/image27.png"/><Relationship Id="rId6" Type="http://schemas.openxmlformats.org/officeDocument/2006/relationships/image" Target="../media/image41.png"/><Relationship Id="rId29" Type="http://schemas.openxmlformats.org/officeDocument/2006/relationships/image" Target="../media/image75.png"/><Relationship Id="rId7" Type="http://schemas.openxmlformats.org/officeDocument/2006/relationships/image" Target="../media/image32.png"/><Relationship Id="rId8" Type="http://schemas.openxmlformats.org/officeDocument/2006/relationships/image" Target="../media/image42.png"/><Relationship Id="rId31" Type="http://schemas.openxmlformats.org/officeDocument/2006/relationships/image" Target="../media/image69.png"/><Relationship Id="rId30" Type="http://schemas.openxmlformats.org/officeDocument/2006/relationships/image" Target="../media/image68.png"/><Relationship Id="rId11" Type="http://schemas.openxmlformats.org/officeDocument/2006/relationships/image" Target="../media/image82.png"/><Relationship Id="rId10" Type="http://schemas.openxmlformats.org/officeDocument/2006/relationships/image" Target="../media/image54.png"/><Relationship Id="rId13" Type="http://schemas.openxmlformats.org/officeDocument/2006/relationships/image" Target="../media/image80.png"/><Relationship Id="rId12" Type="http://schemas.openxmlformats.org/officeDocument/2006/relationships/image" Target="../media/image98.png"/><Relationship Id="rId15" Type="http://schemas.openxmlformats.org/officeDocument/2006/relationships/image" Target="../media/image96.png"/><Relationship Id="rId14" Type="http://schemas.openxmlformats.org/officeDocument/2006/relationships/image" Target="../media/image92.png"/><Relationship Id="rId17" Type="http://schemas.openxmlformats.org/officeDocument/2006/relationships/image" Target="../media/image83.png"/><Relationship Id="rId16" Type="http://schemas.openxmlformats.org/officeDocument/2006/relationships/image" Target="../media/image94.png"/><Relationship Id="rId19" Type="http://schemas.openxmlformats.org/officeDocument/2006/relationships/image" Target="../media/image89.png"/><Relationship Id="rId18" Type="http://schemas.openxmlformats.org/officeDocument/2006/relationships/image" Target="../media/image7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1.jpg"/><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40.png"/><Relationship Id="rId9" Type="http://schemas.openxmlformats.org/officeDocument/2006/relationships/image" Target="../media/image58.png"/><Relationship Id="rId5" Type="http://schemas.openxmlformats.org/officeDocument/2006/relationships/image" Target="../media/image27.png"/><Relationship Id="rId6" Type="http://schemas.openxmlformats.org/officeDocument/2006/relationships/image" Target="../media/image41.png"/><Relationship Id="rId7" Type="http://schemas.openxmlformats.org/officeDocument/2006/relationships/image" Target="../media/image32.png"/><Relationship Id="rId8" Type="http://schemas.openxmlformats.org/officeDocument/2006/relationships/image" Target="../media/image42.png"/><Relationship Id="rId11" Type="http://schemas.openxmlformats.org/officeDocument/2006/relationships/image" Target="../media/image117.png"/><Relationship Id="rId10" Type="http://schemas.openxmlformats.org/officeDocument/2006/relationships/image" Target="../media/image54.png"/><Relationship Id="rId13" Type="http://schemas.openxmlformats.org/officeDocument/2006/relationships/image" Target="../media/image104.png"/><Relationship Id="rId12" Type="http://schemas.openxmlformats.org/officeDocument/2006/relationships/image" Target="../media/image105.png"/><Relationship Id="rId15" Type="http://schemas.openxmlformats.org/officeDocument/2006/relationships/image" Target="../media/image108.png"/><Relationship Id="rId14" Type="http://schemas.openxmlformats.org/officeDocument/2006/relationships/image" Target="../media/image103.png"/><Relationship Id="rId17" Type="http://schemas.openxmlformats.org/officeDocument/2006/relationships/image" Target="../media/image106.png"/><Relationship Id="rId16" Type="http://schemas.openxmlformats.org/officeDocument/2006/relationships/image" Target="../media/image126.png"/><Relationship Id="rId18" Type="http://schemas.openxmlformats.org/officeDocument/2006/relationships/image" Target="../media/image1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0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8.png"/><Relationship Id="rId4" Type="http://schemas.openxmlformats.org/officeDocument/2006/relationships/image" Target="../media/image110.png"/><Relationship Id="rId5" Type="http://schemas.openxmlformats.org/officeDocument/2006/relationships/image" Target="../media/image12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1.jpg"/><Relationship Id="rId4" Type="http://schemas.openxmlformats.org/officeDocument/2006/relationships/image" Target="../media/image9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21.png"/><Relationship Id="rId5" Type="http://schemas.openxmlformats.org/officeDocument/2006/relationships/image" Target="../media/image107.png"/><Relationship Id="rId6" Type="http://schemas.openxmlformats.org/officeDocument/2006/relationships/image" Target="../media/image116.png"/><Relationship Id="rId7" Type="http://schemas.openxmlformats.org/officeDocument/2006/relationships/image" Target="../media/image1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19.jpg"/><Relationship Id="rId10" Type="http://schemas.openxmlformats.org/officeDocument/2006/relationships/image" Target="../media/image30.png"/><Relationship Id="rId13" Type="http://schemas.openxmlformats.org/officeDocument/2006/relationships/image" Target="../media/image23.jpg"/><Relationship Id="rId12"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40.png"/><Relationship Id="rId9" Type="http://schemas.openxmlformats.org/officeDocument/2006/relationships/image" Target="../media/image36.png"/><Relationship Id="rId15" Type="http://schemas.openxmlformats.org/officeDocument/2006/relationships/image" Target="../media/image6.png"/><Relationship Id="rId14" Type="http://schemas.openxmlformats.org/officeDocument/2006/relationships/image" Target="../media/image37.jpg"/><Relationship Id="rId5" Type="http://schemas.openxmlformats.org/officeDocument/2006/relationships/image" Target="../media/image9.png"/><Relationship Id="rId6" Type="http://schemas.openxmlformats.org/officeDocument/2006/relationships/image" Target="../media/image16.png"/><Relationship Id="rId7" Type="http://schemas.openxmlformats.org/officeDocument/2006/relationships/image" Target="../media/image13.png"/><Relationship Id="rId8" Type="http://schemas.openxmlformats.org/officeDocument/2006/relationships/image" Target="../media/image20.png"/></Relationships>
</file>

<file path=ppt/slides/_rels/slide4.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20.png"/><Relationship Id="rId13" Type="http://schemas.openxmlformats.org/officeDocument/2006/relationships/image" Target="../media/image23.jpg"/><Relationship Id="rId12"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28.jpg"/><Relationship Id="rId9" Type="http://schemas.openxmlformats.org/officeDocument/2006/relationships/image" Target="../media/image13.png"/><Relationship Id="rId14" Type="http://schemas.openxmlformats.org/officeDocument/2006/relationships/image" Target="../media/image37.jpg"/><Relationship Id="rId5" Type="http://schemas.openxmlformats.org/officeDocument/2006/relationships/image" Target="../media/image14.png"/><Relationship Id="rId6" Type="http://schemas.openxmlformats.org/officeDocument/2006/relationships/image" Target="../media/image40.png"/><Relationship Id="rId7" Type="http://schemas.openxmlformats.org/officeDocument/2006/relationships/image" Target="../media/image9.png"/><Relationship Id="rId8"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9.jpg"/><Relationship Id="rId4" Type="http://schemas.openxmlformats.org/officeDocument/2006/relationships/image" Target="../media/image78.jpg"/><Relationship Id="rId5" Type="http://schemas.openxmlformats.org/officeDocument/2006/relationships/image" Target="../media/image43.png"/><Relationship Id="rId6" Type="http://schemas.openxmlformats.org/officeDocument/2006/relationships/image" Target="../media/image33.png"/><Relationship Id="rId7" Type="http://schemas.openxmlformats.org/officeDocument/2006/relationships/image" Target="../media/image14.png"/><Relationship Id="rId8" Type="http://schemas.openxmlformats.org/officeDocument/2006/relationships/image" Target="../media/image35.png"/></Relationships>
</file>

<file path=ppt/slides/_rels/slide6.xml.rels><?xml version="1.0" encoding="UTF-8" standalone="yes"?><Relationships xmlns="http://schemas.openxmlformats.org/package/2006/relationships"><Relationship Id="rId20" Type="http://schemas.openxmlformats.org/officeDocument/2006/relationships/image" Target="../media/image44.png"/><Relationship Id="rId11" Type="http://schemas.openxmlformats.org/officeDocument/2006/relationships/image" Target="../media/image45.png"/><Relationship Id="rId10" Type="http://schemas.openxmlformats.org/officeDocument/2006/relationships/image" Target="../media/image56.png"/><Relationship Id="rId21" Type="http://schemas.openxmlformats.org/officeDocument/2006/relationships/image" Target="../media/image65.png"/><Relationship Id="rId13" Type="http://schemas.openxmlformats.org/officeDocument/2006/relationships/image" Target="../media/image42.png"/><Relationship Id="rId12"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27.png"/><Relationship Id="rId9" Type="http://schemas.openxmlformats.org/officeDocument/2006/relationships/image" Target="../media/image61.png"/><Relationship Id="rId15" Type="http://schemas.openxmlformats.org/officeDocument/2006/relationships/image" Target="../media/image46.png"/><Relationship Id="rId14" Type="http://schemas.openxmlformats.org/officeDocument/2006/relationships/image" Target="../media/image84.png"/><Relationship Id="rId17" Type="http://schemas.openxmlformats.org/officeDocument/2006/relationships/image" Target="../media/image41.png"/><Relationship Id="rId16" Type="http://schemas.openxmlformats.org/officeDocument/2006/relationships/image" Target="../media/image52.png"/><Relationship Id="rId5" Type="http://schemas.openxmlformats.org/officeDocument/2006/relationships/image" Target="../media/image38.png"/><Relationship Id="rId19" Type="http://schemas.openxmlformats.org/officeDocument/2006/relationships/image" Target="../media/image53.png"/><Relationship Id="rId6" Type="http://schemas.openxmlformats.org/officeDocument/2006/relationships/image" Target="../media/image31.png"/><Relationship Id="rId18" Type="http://schemas.openxmlformats.org/officeDocument/2006/relationships/image" Target="../media/image57.png"/><Relationship Id="rId7" Type="http://schemas.openxmlformats.org/officeDocument/2006/relationships/image" Target="../media/image32.png"/><Relationship Id="rId8" Type="http://schemas.openxmlformats.org/officeDocument/2006/relationships/image" Target="../media/image47.png"/></Relationships>
</file>

<file path=ppt/slides/_rels/slide7.xml.rels><?xml version="1.0" encoding="UTF-8" standalone="yes"?><Relationships xmlns="http://schemas.openxmlformats.org/package/2006/relationships"><Relationship Id="rId11" Type="http://schemas.openxmlformats.org/officeDocument/2006/relationships/image" Target="../media/image55.png"/><Relationship Id="rId10" Type="http://schemas.openxmlformats.org/officeDocument/2006/relationships/image" Target="../media/image54.png"/><Relationship Id="rId13" Type="http://schemas.openxmlformats.org/officeDocument/2006/relationships/image" Target="../media/image59.png"/><Relationship Id="rId12"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40.png"/><Relationship Id="rId9" Type="http://schemas.openxmlformats.org/officeDocument/2006/relationships/image" Target="../media/image58.png"/><Relationship Id="rId15" Type="http://schemas.openxmlformats.org/officeDocument/2006/relationships/image" Target="../media/image75.png"/><Relationship Id="rId14" Type="http://schemas.openxmlformats.org/officeDocument/2006/relationships/image" Target="../media/image60.png"/><Relationship Id="rId17" Type="http://schemas.openxmlformats.org/officeDocument/2006/relationships/image" Target="../media/image69.png"/><Relationship Id="rId16" Type="http://schemas.openxmlformats.org/officeDocument/2006/relationships/image" Target="../media/image68.png"/><Relationship Id="rId5" Type="http://schemas.openxmlformats.org/officeDocument/2006/relationships/image" Target="../media/image27.png"/><Relationship Id="rId19" Type="http://schemas.openxmlformats.org/officeDocument/2006/relationships/image" Target="../media/image111.png"/><Relationship Id="rId6" Type="http://schemas.openxmlformats.org/officeDocument/2006/relationships/image" Target="../media/image41.png"/><Relationship Id="rId18" Type="http://schemas.openxmlformats.org/officeDocument/2006/relationships/image" Target="../media/image67.png"/><Relationship Id="rId7" Type="http://schemas.openxmlformats.org/officeDocument/2006/relationships/image" Target="../media/image32.png"/><Relationship Id="rId8" Type="http://schemas.openxmlformats.org/officeDocument/2006/relationships/image" Target="../media/image42.png"/></Relationships>
</file>

<file path=ppt/slides/_rels/slide8.xml.rels><?xml version="1.0" encoding="UTF-8" standalone="yes"?><Relationships xmlns="http://schemas.openxmlformats.org/package/2006/relationships"><Relationship Id="rId11" Type="http://schemas.openxmlformats.org/officeDocument/2006/relationships/image" Target="../media/image111.png"/><Relationship Id="rId10"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40.png"/><Relationship Id="rId9" Type="http://schemas.openxmlformats.org/officeDocument/2006/relationships/image" Target="../media/image58.png"/><Relationship Id="rId5" Type="http://schemas.openxmlformats.org/officeDocument/2006/relationships/image" Target="../media/image27.png"/><Relationship Id="rId6" Type="http://schemas.openxmlformats.org/officeDocument/2006/relationships/image" Target="../media/image41.png"/><Relationship Id="rId7" Type="http://schemas.openxmlformats.org/officeDocument/2006/relationships/image" Target="../media/image32.png"/><Relationship Id="rId8" Type="http://schemas.openxmlformats.org/officeDocument/2006/relationships/image" Target="../media/image42.png"/></Relationships>
</file>

<file path=ppt/slides/_rels/slide9.xml.rels><?xml version="1.0" encoding="UTF-8" standalone="yes"?><Relationships xmlns="http://schemas.openxmlformats.org/package/2006/relationships"><Relationship Id="rId11" Type="http://schemas.openxmlformats.org/officeDocument/2006/relationships/image" Target="../media/image40.png"/><Relationship Id="rId10" Type="http://schemas.openxmlformats.org/officeDocument/2006/relationships/image" Target="../media/image67.png"/><Relationship Id="rId13" Type="http://schemas.openxmlformats.org/officeDocument/2006/relationships/image" Target="../media/image41.png"/><Relationship Id="rId12"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11.png"/><Relationship Id="rId9" Type="http://schemas.openxmlformats.org/officeDocument/2006/relationships/image" Target="../media/image69.png"/><Relationship Id="rId15" Type="http://schemas.openxmlformats.org/officeDocument/2006/relationships/image" Target="../media/image42.png"/><Relationship Id="rId14" Type="http://schemas.openxmlformats.org/officeDocument/2006/relationships/image" Target="../media/image32.png"/><Relationship Id="rId17" Type="http://schemas.openxmlformats.org/officeDocument/2006/relationships/image" Target="../media/image54.png"/><Relationship Id="rId16" Type="http://schemas.openxmlformats.org/officeDocument/2006/relationships/image" Target="../media/image58.png"/><Relationship Id="rId5" Type="http://schemas.openxmlformats.org/officeDocument/2006/relationships/image" Target="../media/image59.png"/><Relationship Id="rId19" Type="http://schemas.openxmlformats.org/officeDocument/2006/relationships/image" Target="../media/image55.png"/><Relationship Id="rId6" Type="http://schemas.openxmlformats.org/officeDocument/2006/relationships/image" Target="../media/image60.png"/><Relationship Id="rId18" Type="http://schemas.openxmlformats.org/officeDocument/2006/relationships/image" Target="../media/image71.png"/><Relationship Id="rId7" Type="http://schemas.openxmlformats.org/officeDocument/2006/relationships/image" Target="../media/image75.png"/><Relationship Id="rId8"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
          <p:cNvSpPr txBox="1"/>
          <p:nvPr/>
        </p:nvSpPr>
        <p:spPr>
          <a:xfrm>
            <a:off x="258282" y="3694471"/>
            <a:ext cx="509046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3000">
                <a:solidFill>
                  <a:schemeClr val="dk1"/>
                </a:solidFill>
                <a:latin typeface="Arial"/>
                <a:ea typeface="Arial"/>
                <a:cs typeface="Arial"/>
                <a:sym typeface="Arial"/>
              </a:rPr>
              <a:t>L’application mobile pour </a:t>
            </a:r>
            <a:endParaRPr/>
          </a:p>
          <a:p>
            <a:pPr indent="0" lvl="0" marL="0" marR="0" rtl="0" algn="l">
              <a:spcBef>
                <a:spcPts val="0"/>
              </a:spcBef>
              <a:spcAft>
                <a:spcPts val="0"/>
              </a:spcAft>
              <a:buNone/>
            </a:pPr>
            <a:r>
              <a:rPr b="1" lang="fr-FR" sz="3000">
                <a:solidFill>
                  <a:srgbClr val="3E94CD"/>
                </a:solidFill>
                <a:latin typeface="Arial"/>
                <a:ea typeface="Arial"/>
                <a:cs typeface="Arial"/>
                <a:sym typeface="Arial"/>
              </a:rPr>
              <a:t>l’</a:t>
            </a:r>
            <a:r>
              <a:rPr b="1" lang="fr-FR" sz="3000">
                <a:solidFill>
                  <a:srgbClr val="4294CF"/>
                </a:solidFill>
                <a:latin typeface="Arial"/>
                <a:ea typeface="Arial"/>
                <a:cs typeface="Arial"/>
                <a:sym typeface="Arial"/>
              </a:rPr>
              <a:t>expérience collaborateur</a:t>
            </a:r>
            <a:endParaRPr sz="3000">
              <a:solidFill>
                <a:srgbClr val="2C324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10"/>
          <p:cNvSpPr txBox="1"/>
          <p:nvPr>
            <p:ph type="title"/>
          </p:nvPr>
        </p:nvSpPr>
        <p:spPr>
          <a:xfrm>
            <a:off x="4285129" y="365125"/>
            <a:ext cx="7068671" cy="35540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C3242"/>
              </a:buClr>
              <a:buSzPts val="1800"/>
              <a:buFont typeface="Arial"/>
              <a:buNone/>
            </a:pPr>
            <a:r>
              <a:rPr lang="fr-FR" cap="none"/>
              <a:t>LA SOLUTION DANS VOTRE ÉCOSYSTÈME SI</a:t>
            </a:r>
            <a:endParaRPr/>
          </a:p>
        </p:txBody>
      </p:sp>
      <p:sp>
        <p:nvSpPr>
          <p:cNvPr id="576" name="Google Shape;576;p10"/>
          <p:cNvSpPr/>
          <p:nvPr/>
        </p:nvSpPr>
        <p:spPr>
          <a:xfrm>
            <a:off x="5103384" y="4856767"/>
            <a:ext cx="1850370" cy="489261"/>
          </a:xfrm>
          <a:prstGeom prst="rect">
            <a:avLst/>
          </a:prstGeom>
          <a:solidFill>
            <a:srgbClr val="0916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77" name="Google Shape;577;p10"/>
          <p:cNvGrpSpPr/>
          <p:nvPr/>
        </p:nvGrpSpPr>
        <p:grpSpPr>
          <a:xfrm>
            <a:off x="4989865" y="1327700"/>
            <a:ext cx="2097248" cy="4429387"/>
            <a:chOff x="4742586" y="1551692"/>
            <a:chExt cx="2097248" cy="4429387"/>
          </a:xfrm>
        </p:grpSpPr>
        <p:pic>
          <p:nvPicPr>
            <p:cNvPr descr="Logicom | Smartphone Le Prime" id="578" name="Google Shape;578;p10"/>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579" name="Google Shape;579;p10"/>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80" name="Google Shape;580;p10"/>
          <p:cNvPicPr preferRelativeResize="0"/>
          <p:nvPr/>
        </p:nvPicPr>
        <p:blipFill rotWithShape="1">
          <a:blip r:embed="rId4">
            <a:alphaModFix/>
          </a:blip>
          <a:srcRect b="0" l="0" r="0" t="0"/>
          <a:stretch/>
        </p:blipFill>
        <p:spPr>
          <a:xfrm>
            <a:off x="5142008" y="1923908"/>
            <a:ext cx="1811746" cy="1313130"/>
          </a:xfrm>
          <a:prstGeom prst="rect">
            <a:avLst/>
          </a:prstGeom>
          <a:noFill/>
          <a:ln>
            <a:noFill/>
          </a:ln>
        </p:spPr>
      </p:pic>
      <p:sp>
        <p:nvSpPr>
          <p:cNvPr id="581" name="Google Shape;581;p10"/>
          <p:cNvSpPr/>
          <p:nvPr/>
        </p:nvSpPr>
        <p:spPr>
          <a:xfrm>
            <a:off x="5835600" y="1739280"/>
            <a:ext cx="1015357" cy="166528"/>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cxnSp>
        <p:nvCxnSpPr>
          <p:cNvPr id="582" name="Google Shape;582;p10"/>
          <p:cNvCxnSpPr/>
          <p:nvPr/>
        </p:nvCxnSpPr>
        <p:spPr>
          <a:xfrm rot="10800000">
            <a:off x="5244612" y="3279342"/>
            <a:ext cx="1593535" cy="0"/>
          </a:xfrm>
          <a:prstGeom prst="straightConnector1">
            <a:avLst/>
          </a:prstGeom>
          <a:noFill/>
          <a:ln cap="flat" cmpd="sng" w="9525">
            <a:solidFill>
              <a:schemeClr val="accent1"/>
            </a:solidFill>
            <a:prstDash val="solid"/>
            <a:miter lim="800000"/>
            <a:headEnd len="sm" w="sm" type="none"/>
            <a:tailEnd len="sm" w="sm" type="none"/>
          </a:ln>
        </p:spPr>
      </p:cxnSp>
      <p:cxnSp>
        <p:nvCxnSpPr>
          <p:cNvPr id="583" name="Google Shape;583;p10"/>
          <p:cNvCxnSpPr/>
          <p:nvPr/>
        </p:nvCxnSpPr>
        <p:spPr>
          <a:xfrm rot="10800000">
            <a:off x="5244612" y="3971849"/>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584" name="Google Shape;584;p10"/>
          <p:cNvCxnSpPr/>
          <p:nvPr/>
        </p:nvCxnSpPr>
        <p:spPr>
          <a:xfrm rot="10800000">
            <a:off x="5244612" y="4664356"/>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585" name="Google Shape;585;p10"/>
          <p:cNvCxnSpPr/>
          <p:nvPr/>
        </p:nvCxnSpPr>
        <p:spPr>
          <a:xfrm rot="10800000">
            <a:off x="5244612" y="5356862"/>
            <a:ext cx="1593535" cy="0"/>
          </a:xfrm>
          <a:prstGeom prst="straightConnector1">
            <a:avLst/>
          </a:prstGeom>
          <a:noFill/>
          <a:ln cap="flat" cmpd="sng" w="9525">
            <a:solidFill>
              <a:schemeClr val="accent1"/>
            </a:solidFill>
            <a:prstDash val="solid"/>
            <a:miter lim="800000"/>
            <a:headEnd len="sm" w="sm" type="none"/>
            <a:tailEnd len="sm" w="sm" type="none"/>
          </a:ln>
        </p:spPr>
      </p:cxnSp>
      <p:cxnSp>
        <p:nvCxnSpPr>
          <p:cNvPr id="586" name="Google Shape;586;p10"/>
          <p:cNvCxnSpPr>
            <a:stCxn id="579" idx="2"/>
          </p:cNvCxnSpPr>
          <p:nvPr/>
        </p:nvCxnSpPr>
        <p:spPr>
          <a:xfrm rot="10800000">
            <a:off x="6038489" y="3279399"/>
            <a:ext cx="0" cy="2141100"/>
          </a:xfrm>
          <a:prstGeom prst="straightConnector1">
            <a:avLst/>
          </a:prstGeom>
          <a:noFill/>
          <a:ln cap="flat" cmpd="sng" w="9525">
            <a:solidFill>
              <a:srgbClr val="F2F2F2"/>
            </a:solidFill>
            <a:prstDash val="solid"/>
            <a:miter lim="800000"/>
            <a:headEnd len="sm" w="sm" type="none"/>
            <a:tailEnd len="sm" w="sm" type="none"/>
          </a:ln>
        </p:spPr>
      </p:cxnSp>
      <p:pic>
        <p:nvPicPr>
          <p:cNvPr descr="Icon&#10;&#10;Description automatically generated" id="587" name="Google Shape;587;p10"/>
          <p:cNvPicPr preferRelativeResize="0"/>
          <p:nvPr/>
        </p:nvPicPr>
        <p:blipFill rotWithShape="1">
          <a:blip r:embed="rId5">
            <a:alphaModFix/>
          </a:blip>
          <a:srcRect b="0" l="0" r="0" t="0"/>
          <a:stretch/>
        </p:blipFill>
        <p:spPr>
          <a:xfrm>
            <a:off x="5426138" y="3363087"/>
            <a:ext cx="379684" cy="335874"/>
          </a:xfrm>
          <a:prstGeom prst="rect">
            <a:avLst/>
          </a:prstGeom>
          <a:noFill/>
          <a:ln>
            <a:noFill/>
          </a:ln>
        </p:spPr>
      </p:pic>
      <p:sp>
        <p:nvSpPr>
          <p:cNvPr id="588" name="Google Shape;588;p10"/>
          <p:cNvSpPr txBox="1"/>
          <p:nvPr/>
        </p:nvSpPr>
        <p:spPr>
          <a:xfrm>
            <a:off x="5233660" y="3639048"/>
            <a:ext cx="76464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Ma semaine</a:t>
            </a:r>
            <a:endParaRPr/>
          </a:p>
        </p:txBody>
      </p:sp>
      <p:pic>
        <p:nvPicPr>
          <p:cNvPr descr="Collaboration icon - GSI Health" id="589" name="Google Shape;589;p10"/>
          <p:cNvPicPr preferRelativeResize="0"/>
          <p:nvPr/>
        </p:nvPicPr>
        <p:blipFill rotWithShape="1">
          <a:blip r:embed="rId6">
            <a:alphaModFix/>
          </a:blip>
          <a:srcRect b="0" l="0" r="0" t="0"/>
          <a:stretch/>
        </p:blipFill>
        <p:spPr>
          <a:xfrm>
            <a:off x="6345444" y="4046338"/>
            <a:ext cx="313340" cy="313340"/>
          </a:xfrm>
          <a:prstGeom prst="rect">
            <a:avLst/>
          </a:prstGeom>
          <a:noFill/>
          <a:ln>
            <a:noFill/>
          </a:ln>
        </p:spPr>
      </p:pic>
      <p:sp>
        <p:nvSpPr>
          <p:cNvPr id="590" name="Google Shape;590;p10"/>
          <p:cNvSpPr txBox="1"/>
          <p:nvPr/>
        </p:nvSpPr>
        <p:spPr>
          <a:xfrm>
            <a:off x="5978834" y="4374441"/>
            <a:ext cx="104656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Mes réservations</a:t>
            </a:r>
            <a:endParaRPr/>
          </a:p>
        </p:txBody>
      </p:sp>
      <p:pic>
        <p:nvPicPr>
          <p:cNvPr descr="Icon&#10;&#10;Description automatically generated" id="591" name="Google Shape;591;p10"/>
          <p:cNvPicPr preferRelativeResize="0"/>
          <p:nvPr/>
        </p:nvPicPr>
        <p:blipFill rotWithShape="1">
          <a:blip r:embed="rId7">
            <a:alphaModFix/>
          </a:blip>
          <a:srcRect b="0" l="0" r="0" t="0"/>
          <a:stretch/>
        </p:blipFill>
        <p:spPr>
          <a:xfrm>
            <a:off x="6337501" y="3384415"/>
            <a:ext cx="329227" cy="293218"/>
          </a:xfrm>
          <a:prstGeom prst="rect">
            <a:avLst/>
          </a:prstGeom>
          <a:noFill/>
          <a:ln>
            <a:noFill/>
          </a:ln>
        </p:spPr>
      </p:pic>
      <p:sp>
        <p:nvSpPr>
          <p:cNvPr id="592" name="Google Shape;592;p10"/>
          <p:cNvSpPr txBox="1"/>
          <p:nvPr/>
        </p:nvSpPr>
        <p:spPr>
          <a:xfrm>
            <a:off x="6036541" y="3639048"/>
            <a:ext cx="93114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Plans interactifs</a:t>
            </a:r>
            <a:endParaRPr/>
          </a:p>
        </p:txBody>
      </p:sp>
      <p:pic>
        <p:nvPicPr>
          <p:cNvPr descr="Info Information Circle Button Svg Png Icon Free Download (#447841 ..." id="593" name="Google Shape;593;p10"/>
          <p:cNvPicPr preferRelativeResize="0"/>
          <p:nvPr/>
        </p:nvPicPr>
        <p:blipFill rotWithShape="1">
          <a:blip r:embed="rId8">
            <a:alphaModFix/>
          </a:blip>
          <a:srcRect b="0" l="0" r="0" t="0"/>
          <a:stretch/>
        </p:blipFill>
        <p:spPr>
          <a:xfrm>
            <a:off x="6385723" y="4760172"/>
            <a:ext cx="232783" cy="233397"/>
          </a:xfrm>
          <a:prstGeom prst="rect">
            <a:avLst/>
          </a:prstGeom>
          <a:noFill/>
          <a:ln>
            <a:noFill/>
          </a:ln>
        </p:spPr>
      </p:pic>
      <p:sp>
        <p:nvSpPr>
          <p:cNvPr id="594" name="Google Shape;594;p10"/>
          <p:cNvSpPr txBox="1"/>
          <p:nvPr/>
        </p:nvSpPr>
        <p:spPr>
          <a:xfrm>
            <a:off x="6146101" y="4993639"/>
            <a:ext cx="712027"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Infos</a:t>
            </a:r>
            <a:endParaRPr/>
          </a:p>
        </p:txBody>
      </p:sp>
      <p:pic>
        <p:nvPicPr>
          <p:cNvPr descr="Qr code&#10;&#10;Description automatically generated" id="595" name="Google Shape;595;p10"/>
          <p:cNvPicPr preferRelativeResize="0"/>
          <p:nvPr/>
        </p:nvPicPr>
        <p:blipFill rotWithShape="1">
          <a:blip r:embed="rId9">
            <a:alphaModFix/>
          </a:blip>
          <a:srcRect b="0" l="0" r="0" t="0"/>
          <a:stretch/>
        </p:blipFill>
        <p:spPr>
          <a:xfrm>
            <a:off x="5489296" y="4750186"/>
            <a:ext cx="253368" cy="253368"/>
          </a:xfrm>
          <a:prstGeom prst="rect">
            <a:avLst/>
          </a:prstGeom>
          <a:noFill/>
          <a:ln>
            <a:noFill/>
          </a:ln>
        </p:spPr>
      </p:pic>
      <p:sp>
        <p:nvSpPr>
          <p:cNvPr id="596" name="Google Shape;596;p10"/>
          <p:cNvSpPr txBox="1"/>
          <p:nvPr/>
        </p:nvSpPr>
        <p:spPr>
          <a:xfrm>
            <a:off x="5175984" y="4993639"/>
            <a:ext cx="87999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Scan QR Code</a:t>
            </a:r>
            <a:endParaRPr/>
          </a:p>
        </p:txBody>
      </p:sp>
      <p:pic>
        <p:nvPicPr>
          <p:cNvPr descr="Two Persons Talking Sharing Sitting On A Table - Two People Meeting ..." id="597" name="Google Shape;597;p10"/>
          <p:cNvPicPr preferRelativeResize="0"/>
          <p:nvPr/>
        </p:nvPicPr>
        <p:blipFill rotWithShape="1">
          <a:blip r:embed="rId10">
            <a:alphaModFix/>
          </a:blip>
          <a:srcRect b="0" l="0" r="0" t="0"/>
          <a:stretch/>
        </p:blipFill>
        <p:spPr>
          <a:xfrm>
            <a:off x="5483428" y="4047065"/>
            <a:ext cx="265104" cy="311887"/>
          </a:xfrm>
          <a:prstGeom prst="rect">
            <a:avLst/>
          </a:prstGeom>
          <a:noFill/>
          <a:ln>
            <a:noFill/>
          </a:ln>
        </p:spPr>
      </p:pic>
      <p:sp>
        <p:nvSpPr>
          <p:cNvPr id="598" name="Google Shape;598;p10"/>
          <p:cNvSpPr txBox="1"/>
          <p:nvPr/>
        </p:nvSpPr>
        <p:spPr>
          <a:xfrm>
            <a:off x="5092700" y="4369484"/>
            <a:ext cx="1046560"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Réserver</a:t>
            </a:r>
            <a:endParaRPr/>
          </a:p>
        </p:txBody>
      </p:sp>
      <p:sp>
        <p:nvSpPr>
          <p:cNvPr id="599" name="Google Shape;599;p10"/>
          <p:cNvSpPr/>
          <p:nvPr/>
        </p:nvSpPr>
        <p:spPr>
          <a:xfrm rot="5400000">
            <a:off x="1556306" y="2242117"/>
            <a:ext cx="1408614" cy="4521224"/>
          </a:xfrm>
          <a:prstGeom prst="round2SameRect">
            <a:avLst>
              <a:gd fmla="val 15290" name="adj1"/>
              <a:gd fmla="val 0" name="adj2"/>
            </a:avLst>
          </a:prstGeom>
          <a:solidFill>
            <a:srgbClr val="4294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10"/>
          <p:cNvSpPr txBox="1"/>
          <p:nvPr/>
        </p:nvSpPr>
        <p:spPr>
          <a:xfrm>
            <a:off x="504093" y="3988838"/>
            <a:ext cx="3897828" cy="102778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fr-FR" sz="1400">
                <a:solidFill>
                  <a:schemeClr val="lt1"/>
                </a:solidFill>
                <a:latin typeface="Arial"/>
                <a:ea typeface="Arial"/>
                <a:cs typeface="Arial"/>
                <a:sym typeface="Arial"/>
              </a:rPr>
              <a:t>L’application dialogue avec votre SI pour </a:t>
            </a:r>
            <a:r>
              <a:rPr b="1" lang="fr-FR" sz="1400">
                <a:solidFill>
                  <a:schemeClr val="lt1"/>
                </a:solidFill>
                <a:latin typeface="Arial"/>
                <a:ea typeface="Arial"/>
                <a:cs typeface="Arial"/>
                <a:sym typeface="Arial"/>
              </a:rPr>
              <a:t>fournir à l’utilisateur toutes les informations</a:t>
            </a:r>
            <a:r>
              <a:rPr lang="fr-FR" sz="1400">
                <a:solidFill>
                  <a:schemeClr val="lt1"/>
                </a:solidFill>
                <a:latin typeface="Arial"/>
                <a:ea typeface="Arial"/>
                <a:cs typeface="Arial"/>
                <a:sym typeface="Arial"/>
              </a:rPr>
              <a:t> </a:t>
            </a:r>
            <a:r>
              <a:rPr b="1" lang="fr-FR" sz="1400">
                <a:solidFill>
                  <a:schemeClr val="lt1"/>
                </a:solidFill>
                <a:latin typeface="Arial"/>
                <a:ea typeface="Arial"/>
                <a:cs typeface="Arial"/>
                <a:sym typeface="Arial"/>
              </a:rPr>
              <a:t>utiles et services pratiques</a:t>
            </a:r>
            <a:r>
              <a:rPr lang="fr-FR" sz="1400">
                <a:solidFill>
                  <a:schemeClr val="lt1"/>
                </a:solidFill>
                <a:latin typeface="Arial"/>
                <a:ea typeface="Arial"/>
                <a:cs typeface="Arial"/>
                <a:sym typeface="Arial"/>
              </a:rPr>
              <a:t>. </a:t>
            </a:r>
            <a:endParaRPr b="1" sz="1400">
              <a:solidFill>
                <a:schemeClr val="lt1"/>
              </a:solidFill>
              <a:latin typeface="Calibri"/>
              <a:ea typeface="Calibri"/>
              <a:cs typeface="Calibri"/>
              <a:sym typeface="Calibri"/>
            </a:endParaRPr>
          </a:p>
        </p:txBody>
      </p:sp>
      <p:cxnSp>
        <p:nvCxnSpPr>
          <p:cNvPr id="601" name="Google Shape;601;p10"/>
          <p:cNvCxnSpPr>
            <a:stCxn id="594" idx="2"/>
          </p:cNvCxnSpPr>
          <p:nvPr/>
        </p:nvCxnSpPr>
        <p:spPr>
          <a:xfrm flipH="1" rot="-5400000">
            <a:off x="6714514" y="4996683"/>
            <a:ext cx="773700" cy="1198500"/>
          </a:xfrm>
          <a:prstGeom prst="bentConnector2">
            <a:avLst/>
          </a:prstGeom>
          <a:noFill/>
          <a:ln cap="flat" cmpd="sng" w="12700">
            <a:solidFill>
              <a:srgbClr val="D8D8D8"/>
            </a:solidFill>
            <a:prstDash val="dash"/>
            <a:miter lim="800000"/>
            <a:headEnd len="sm" w="sm" type="none"/>
            <a:tailEnd len="sm" w="sm" type="none"/>
          </a:ln>
        </p:spPr>
      </p:cxnSp>
      <p:cxnSp>
        <p:nvCxnSpPr>
          <p:cNvPr id="602" name="Google Shape;602;p10"/>
          <p:cNvCxnSpPr/>
          <p:nvPr/>
        </p:nvCxnSpPr>
        <p:spPr>
          <a:xfrm flipH="1" rot="10800000">
            <a:off x="5615980" y="1842861"/>
            <a:ext cx="2084700" cy="1483500"/>
          </a:xfrm>
          <a:prstGeom prst="bentConnector3">
            <a:avLst>
              <a:gd fmla="val 77702" name="adj1"/>
            </a:avLst>
          </a:prstGeom>
          <a:noFill/>
          <a:ln cap="flat" cmpd="sng" w="12700">
            <a:solidFill>
              <a:srgbClr val="D8D8D8"/>
            </a:solidFill>
            <a:prstDash val="dash"/>
            <a:miter lim="800000"/>
            <a:headEnd len="sm" w="sm" type="none"/>
            <a:tailEnd len="sm" w="sm" type="none"/>
          </a:ln>
        </p:spPr>
      </p:cxnSp>
      <p:grpSp>
        <p:nvGrpSpPr>
          <p:cNvPr id="603" name="Google Shape;603;p10"/>
          <p:cNvGrpSpPr/>
          <p:nvPr/>
        </p:nvGrpSpPr>
        <p:grpSpPr>
          <a:xfrm>
            <a:off x="5183395" y="1759622"/>
            <a:ext cx="142875" cy="68952"/>
            <a:chOff x="618153" y="2265595"/>
            <a:chExt cx="142875" cy="68952"/>
          </a:xfrm>
        </p:grpSpPr>
        <p:cxnSp>
          <p:nvCxnSpPr>
            <p:cNvPr id="604" name="Google Shape;604;p10"/>
            <p:cNvCxnSpPr/>
            <p:nvPr/>
          </p:nvCxnSpPr>
          <p:spPr>
            <a:xfrm rot="10800000">
              <a:off x="618153" y="2265595"/>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605" name="Google Shape;605;p10"/>
            <p:cNvCxnSpPr/>
            <p:nvPr/>
          </p:nvCxnSpPr>
          <p:spPr>
            <a:xfrm rot="10800000">
              <a:off x="618153" y="2303694"/>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606" name="Google Shape;606;p10"/>
            <p:cNvCxnSpPr/>
            <p:nvPr/>
          </p:nvCxnSpPr>
          <p:spPr>
            <a:xfrm rot="10800000">
              <a:off x="618153" y="2334547"/>
              <a:ext cx="142875" cy="0"/>
            </a:xfrm>
            <a:prstGeom prst="straightConnector1">
              <a:avLst/>
            </a:prstGeom>
            <a:noFill/>
            <a:ln cap="flat" cmpd="sng" w="9525">
              <a:solidFill>
                <a:schemeClr val="accent1"/>
              </a:solidFill>
              <a:prstDash val="solid"/>
              <a:miter lim="800000"/>
              <a:headEnd len="sm" w="sm" type="none"/>
              <a:tailEnd len="sm" w="sm" type="none"/>
            </a:ln>
          </p:spPr>
        </p:cxnSp>
      </p:grpSp>
      <p:sp>
        <p:nvSpPr>
          <p:cNvPr id="607" name="Google Shape;607;p10"/>
          <p:cNvSpPr txBox="1"/>
          <p:nvPr/>
        </p:nvSpPr>
        <p:spPr>
          <a:xfrm>
            <a:off x="504092" y="1900140"/>
            <a:ext cx="4290683" cy="1862048"/>
          </a:xfrm>
          <a:prstGeom prst="rect">
            <a:avLst/>
          </a:prstGeom>
          <a:noFill/>
          <a:ln>
            <a:noFill/>
          </a:ln>
        </p:spPr>
        <p:txBody>
          <a:bodyPr anchorCtr="0" anchor="t" bIns="45700" lIns="91425" spcFirstLastPara="1" rIns="91425" wrap="square" tIns="45700">
            <a:spAutoFit/>
          </a:bodyPr>
          <a:lstStyle/>
          <a:p>
            <a:pPr indent="0" lvl="0" marL="0" marR="0" rtl="0" algn="l">
              <a:lnSpc>
                <a:spcPct val="109047"/>
              </a:lnSpc>
              <a:spcBef>
                <a:spcPts val="0"/>
              </a:spcBef>
              <a:spcAft>
                <a:spcPts val="0"/>
              </a:spcAft>
              <a:buNone/>
            </a:pPr>
            <a:r>
              <a:rPr b="1" lang="fr-FR" sz="4200">
                <a:solidFill>
                  <a:schemeClr val="dk1"/>
                </a:solidFill>
                <a:latin typeface="Arial"/>
                <a:ea typeface="Arial"/>
                <a:cs typeface="Arial"/>
                <a:sym typeface="Arial"/>
              </a:rPr>
              <a:t>Accéder aux </a:t>
            </a:r>
            <a:r>
              <a:rPr b="1" lang="fr-FR" sz="4200">
                <a:solidFill>
                  <a:srgbClr val="4294CF"/>
                </a:solidFill>
                <a:latin typeface="Arial"/>
                <a:ea typeface="Arial"/>
                <a:cs typeface="Arial"/>
                <a:sym typeface="Arial"/>
              </a:rPr>
              <a:t>applications de l’entreprise</a:t>
            </a:r>
            <a:endParaRPr b="1" sz="4200">
              <a:solidFill>
                <a:srgbClr val="4294CF"/>
              </a:solidFill>
              <a:latin typeface="Arial"/>
              <a:ea typeface="Arial"/>
              <a:cs typeface="Arial"/>
              <a:sym typeface="Arial"/>
            </a:endParaRPr>
          </a:p>
        </p:txBody>
      </p:sp>
      <p:grpSp>
        <p:nvGrpSpPr>
          <p:cNvPr id="608" name="Google Shape;608;p10"/>
          <p:cNvGrpSpPr/>
          <p:nvPr/>
        </p:nvGrpSpPr>
        <p:grpSpPr>
          <a:xfrm>
            <a:off x="7700651" y="1302445"/>
            <a:ext cx="4304863" cy="845352"/>
            <a:chOff x="7700651" y="1302445"/>
            <a:chExt cx="4304863" cy="845352"/>
          </a:xfrm>
        </p:grpSpPr>
        <p:sp>
          <p:nvSpPr>
            <p:cNvPr id="609" name="Google Shape;609;p10"/>
            <p:cNvSpPr/>
            <p:nvPr/>
          </p:nvSpPr>
          <p:spPr>
            <a:xfrm>
              <a:off x="7700651" y="1302445"/>
              <a:ext cx="4304863" cy="845352"/>
            </a:xfrm>
            <a:prstGeom prst="roundRect">
              <a:avLst>
                <a:gd fmla="val 16667" name="adj"/>
              </a:avLst>
            </a:prstGeom>
            <a:noFill/>
            <a:ln cap="flat" cmpd="sng" w="12700">
              <a:solidFill>
                <a:srgbClr val="D8D8D8"/>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Connexion</a:t>
              </a:r>
              <a:r>
                <a:rPr lang="fr-FR" sz="1200">
                  <a:solidFill>
                    <a:srgbClr val="2C3242"/>
                  </a:solidFill>
                  <a:latin typeface="Arial"/>
                  <a:ea typeface="Arial"/>
                  <a:cs typeface="Arial"/>
                  <a:sym typeface="Arial"/>
                </a:rPr>
                <a:t> permanente avec :</a:t>
              </a:r>
              <a:endParaRPr/>
            </a:p>
            <a:p>
              <a:pPr indent="-171450" lvl="0" marL="171450" marR="0" rtl="0" algn="l">
                <a:lnSpc>
                  <a:spcPct val="184000"/>
                </a:lnSpc>
                <a:spcBef>
                  <a:spcPts val="0"/>
                </a:spcBef>
                <a:spcAft>
                  <a:spcPts val="0"/>
                </a:spcAft>
                <a:buClr>
                  <a:srgbClr val="2C3242"/>
                </a:buClr>
                <a:buSzPts val="1000"/>
                <a:buFont typeface="Arial"/>
                <a:buChar char="-"/>
              </a:pPr>
              <a:r>
                <a:rPr lang="fr-FR" sz="1000">
                  <a:solidFill>
                    <a:srgbClr val="2C3242"/>
                  </a:solidFill>
                  <a:latin typeface="Arial"/>
                  <a:ea typeface="Arial"/>
                  <a:cs typeface="Arial"/>
                  <a:sym typeface="Arial"/>
                </a:rPr>
                <a:t>Messagerie et annuaire de contacts</a:t>
              </a:r>
              <a:endParaRPr/>
            </a:p>
            <a:p>
              <a:pPr indent="-171450" lvl="0" marL="171450" marR="0" rtl="0" algn="l">
                <a:lnSpc>
                  <a:spcPct val="184000"/>
                </a:lnSpc>
                <a:spcBef>
                  <a:spcPts val="0"/>
                </a:spcBef>
                <a:spcAft>
                  <a:spcPts val="0"/>
                </a:spcAft>
                <a:buClr>
                  <a:srgbClr val="2C3242"/>
                </a:buClr>
                <a:buSzPts val="1000"/>
                <a:buFont typeface="Arial"/>
                <a:buChar char="-"/>
              </a:pPr>
              <a:r>
                <a:rPr lang="fr-FR" sz="1000">
                  <a:solidFill>
                    <a:srgbClr val="2C3242"/>
                  </a:solidFill>
                  <a:latin typeface="Arial"/>
                  <a:ea typeface="Arial"/>
                  <a:cs typeface="Arial"/>
                  <a:sym typeface="Arial"/>
                </a:rPr>
                <a:t>Agenda</a:t>
              </a:r>
              <a:endParaRPr/>
            </a:p>
          </p:txBody>
        </p:sp>
        <p:pic>
          <p:nvPicPr>
            <p:cNvPr descr="Gsuite-logo – EUC Masters" id="610" name="Google Shape;610;p10"/>
            <p:cNvPicPr preferRelativeResize="0"/>
            <p:nvPr/>
          </p:nvPicPr>
          <p:blipFill rotWithShape="1">
            <a:blip r:embed="rId11">
              <a:alphaModFix/>
            </a:blip>
            <a:srcRect b="0" l="0" r="0" t="0"/>
            <a:stretch/>
          </p:blipFill>
          <p:spPr>
            <a:xfrm>
              <a:off x="10963760" y="1434536"/>
              <a:ext cx="539769" cy="133400"/>
            </a:xfrm>
            <a:prstGeom prst="rect">
              <a:avLst/>
            </a:prstGeom>
            <a:noFill/>
            <a:ln cap="flat" cmpd="sng" w="9525">
              <a:solidFill>
                <a:srgbClr val="D8D8D8"/>
              </a:solidFill>
              <a:prstDash val="solid"/>
              <a:round/>
              <a:headEnd len="sm" w="sm" type="none"/>
              <a:tailEnd len="sm" w="sm" type="none"/>
            </a:ln>
          </p:spPr>
        </p:pic>
        <p:pic>
          <p:nvPicPr>
            <p:cNvPr descr="Microsoft Office 365 Logo, symbol, meaning, history, PNG" id="611" name="Google Shape;611;p10"/>
            <p:cNvPicPr preferRelativeResize="0"/>
            <p:nvPr/>
          </p:nvPicPr>
          <p:blipFill rotWithShape="1">
            <a:blip r:embed="rId12">
              <a:alphaModFix/>
            </a:blip>
            <a:srcRect b="29808" l="0" r="0" t="30735"/>
            <a:stretch/>
          </p:blipFill>
          <p:spPr>
            <a:xfrm>
              <a:off x="10043121" y="1415744"/>
              <a:ext cx="770910" cy="170985"/>
            </a:xfrm>
            <a:prstGeom prst="rect">
              <a:avLst/>
            </a:prstGeom>
            <a:noFill/>
            <a:ln cap="flat" cmpd="sng" w="9525">
              <a:solidFill>
                <a:srgbClr val="D8D8D8"/>
              </a:solidFill>
              <a:prstDash val="solid"/>
              <a:round/>
              <a:headEnd len="sm" w="sm" type="none"/>
              <a:tailEnd len="sm" w="sm" type="none"/>
            </a:ln>
          </p:spPr>
        </p:pic>
      </p:grpSp>
      <p:sp>
        <p:nvSpPr>
          <p:cNvPr id="612" name="Google Shape;612;p10"/>
          <p:cNvSpPr/>
          <p:nvPr/>
        </p:nvSpPr>
        <p:spPr>
          <a:xfrm>
            <a:off x="7700650" y="5795358"/>
            <a:ext cx="4304863" cy="364731"/>
          </a:xfrm>
          <a:prstGeom prst="roundRect">
            <a:avLst>
              <a:gd fmla="val 16667" name="adj"/>
            </a:avLst>
          </a:prstGeom>
          <a:noFill/>
          <a:ln cap="flat" cmpd="sng" w="12700">
            <a:solidFill>
              <a:srgbClr val="D8D8D8"/>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Intégration CMS </a:t>
            </a:r>
            <a:r>
              <a:rPr lang="fr-FR" sz="1000">
                <a:solidFill>
                  <a:srgbClr val="2C3242"/>
                </a:solidFill>
                <a:latin typeface="Arial"/>
                <a:ea typeface="Arial"/>
                <a:cs typeface="Arial"/>
                <a:sym typeface="Arial"/>
              </a:rPr>
              <a:t>(Content Management System)</a:t>
            </a:r>
            <a:endParaRPr/>
          </a:p>
        </p:txBody>
      </p:sp>
      <p:sp>
        <p:nvSpPr>
          <p:cNvPr id="613" name="Google Shape;613;p10"/>
          <p:cNvSpPr/>
          <p:nvPr/>
        </p:nvSpPr>
        <p:spPr>
          <a:xfrm>
            <a:off x="7700649" y="3571574"/>
            <a:ext cx="4304863" cy="812192"/>
          </a:xfrm>
          <a:prstGeom prst="roundRect">
            <a:avLst>
              <a:gd fmla="val 16667" name="adj"/>
            </a:avLst>
          </a:prstGeom>
          <a:noFill/>
          <a:ln cap="flat" cmpd="sng" w="12700">
            <a:solidFill>
              <a:srgbClr val="D8D8D8"/>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Accès </a:t>
            </a:r>
            <a:r>
              <a:rPr lang="fr-FR" sz="1200">
                <a:solidFill>
                  <a:srgbClr val="2C3242"/>
                </a:solidFill>
                <a:latin typeface="Arial"/>
                <a:ea typeface="Arial"/>
                <a:cs typeface="Arial"/>
                <a:sym typeface="Arial"/>
              </a:rPr>
              <a:t>aux applications </a:t>
            </a:r>
            <a:r>
              <a:rPr b="1" lang="fr-FR" sz="1200">
                <a:solidFill>
                  <a:srgbClr val="2C3242"/>
                </a:solidFill>
                <a:latin typeface="Arial"/>
                <a:ea typeface="Arial"/>
                <a:cs typeface="Arial"/>
                <a:sym typeface="Arial"/>
              </a:rPr>
              <a:t>SIRH</a:t>
            </a:r>
            <a:r>
              <a:rPr lang="fr-FR" sz="1200">
                <a:solidFill>
                  <a:srgbClr val="2C3242"/>
                </a:solidFill>
                <a:latin typeface="Arial"/>
                <a:ea typeface="Arial"/>
                <a:cs typeface="Arial"/>
                <a:sym typeface="Arial"/>
              </a:rPr>
              <a:t> </a:t>
            </a:r>
            <a:endParaRPr/>
          </a:p>
          <a:p>
            <a:pPr indent="-171450" lvl="0" marL="171450" marR="0" rtl="0" algn="l">
              <a:lnSpc>
                <a:spcPct val="184000"/>
              </a:lnSpc>
              <a:spcBef>
                <a:spcPts val="0"/>
              </a:spcBef>
              <a:spcAft>
                <a:spcPts val="0"/>
              </a:spcAft>
              <a:buClr>
                <a:srgbClr val="2C3242"/>
              </a:buClr>
              <a:buSzPts val="1000"/>
              <a:buFont typeface="Arial"/>
              <a:buChar char="-"/>
            </a:pPr>
            <a:r>
              <a:rPr lang="fr-FR" sz="1000">
                <a:solidFill>
                  <a:srgbClr val="2C3242"/>
                </a:solidFill>
                <a:latin typeface="Arial"/>
                <a:ea typeface="Arial"/>
                <a:cs typeface="Arial"/>
                <a:sym typeface="Arial"/>
              </a:rPr>
              <a:t>Demandes RH</a:t>
            </a:r>
            <a:endParaRPr/>
          </a:p>
          <a:p>
            <a:pPr indent="-171450" lvl="0" marL="171450" marR="0" rtl="0" algn="l">
              <a:lnSpc>
                <a:spcPct val="184000"/>
              </a:lnSpc>
              <a:spcBef>
                <a:spcPts val="0"/>
              </a:spcBef>
              <a:spcAft>
                <a:spcPts val="0"/>
              </a:spcAft>
              <a:buClr>
                <a:srgbClr val="2C3242"/>
              </a:buClr>
              <a:buSzPts val="1000"/>
              <a:buFont typeface="Arial"/>
              <a:buChar char="-"/>
            </a:pPr>
            <a:r>
              <a:rPr lang="fr-FR" sz="1000">
                <a:solidFill>
                  <a:srgbClr val="2C3242"/>
                </a:solidFill>
                <a:latin typeface="Arial"/>
                <a:ea typeface="Arial"/>
                <a:cs typeface="Arial"/>
                <a:sym typeface="Arial"/>
              </a:rPr>
              <a:t>Congés &amp; Absences</a:t>
            </a:r>
            <a:endParaRPr/>
          </a:p>
          <a:p>
            <a:pPr indent="-107950" lvl="0" marL="171450" marR="0" rtl="0" algn="l">
              <a:lnSpc>
                <a:spcPct val="184000"/>
              </a:lnSpc>
              <a:spcBef>
                <a:spcPts val="0"/>
              </a:spcBef>
              <a:spcAft>
                <a:spcPts val="0"/>
              </a:spcAft>
              <a:buClr>
                <a:schemeClr val="dk1"/>
              </a:buClr>
              <a:buSzPts val="1000"/>
              <a:buFont typeface="Calibri"/>
              <a:buNone/>
            </a:pPr>
            <a:r>
              <a:t/>
            </a:r>
            <a:endParaRPr sz="1000">
              <a:solidFill>
                <a:srgbClr val="2C3242"/>
              </a:solidFill>
              <a:latin typeface="Arial"/>
              <a:ea typeface="Arial"/>
              <a:cs typeface="Arial"/>
              <a:sym typeface="Arial"/>
            </a:endParaRPr>
          </a:p>
          <a:p>
            <a:pPr indent="-171450" lvl="0" marL="171450" marR="0" rtl="0" algn="l">
              <a:lnSpc>
                <a:spcPct val="184000"/>
              </a:lnSpc>
              <a:spcBef>
                <a:spcPts val="0"/>
              </a:spcBef>
              <a:spcAft>
                <a:spcPts val="0"/>
              </a:spcAft>
              <a:buClr>
                <a:srgbClr val="2C3242"/>
              </a:buClr>
              <a:buSzPts val="1000"/>
              <a:buFont typeface="Arial"/>
              <a:buChar char="-"/>
            </a:pPr>
            <a:r>
              <a:rPr lang="fr-FR" sz="1000">
                <a:solidFill>
                  <a:srgbClr val="2C3242"/>
                </a:solidFill>
                <a:latin typeface="Arial"/>
                <a:ea typeface="Arial"/>
                <a:cs typeface="Arial"/>
                <a:sym typeface="Arial"/>
              </a:rPr>
              <a:t>Notes de frais</a:t>
            </a:r>
            <a:endParaRPr/>
          </a:p>
          <a:p>
            <a:pPr indent="-171450" lvl="0" marL="171450" marR="0" rtl="0" algn="l">
              <a:lnSpc>
                <a:spcPct val="184000"/>
              </a:lnSpc>
              <a:spcBef>
                <a:spcPts val="0"/>
              </a:spcBef>
              <a:spcAft>
                <a:spcPts val="0"/>
              </a:spcAft>
              <a:buClr>
                <a:srgbClr val="2C3242"/>
              </a:buClr>
              <a:buSzPts val="1000"/>
              <a:buFont typeface="Arial"/>
              <a:buChar char="-"/>
            </a:pPr>
            <a:r>
              <a:rPr lang="fr-FR" sz="1000">
                <a:solidFill>
                  <a:srgbClr val="2C3242"/>
                </a:solidFill>
                <a:latin typeface="Arial"/>
                <a:ea typeface="Arial"/>
                <a:cs typeface="Arial"/>
                <a:sym typeface="Arial"/>
              </a:rPr>
              <a:t>Coffre fort …</a:t>
            </a:r>
            <a:endParaRPr/>
          </a:p>
        </p:txBody>
      </p:sp>
      <p:cxnSp>
        <p:nvCxnSpPr>
          <p:cNvPr id="614" name="Google Shape;614;p10"/>
          <p:cNvCxnSpPr>
            <a:endCxn id="613" idx="1"/>
          </p:cNvCxnSpPr>
          <p:nvPr/>
        </p:nvCxnSpPr>
        <p:spPr>
          <a:xfrm flipH="1" rot="10800000">
            <a:off x="6056049" y="3977670"/>
            <a:ext cx="1644600" cy="698400"/>
          </a:xfrm>
          <a:prstGeom prst="bentConnector3">
            <a:avLst>
              <a:gd fmla="val 84963" name="adj1"/>
            </a:avLst>
          </a:prstGeom>
          <a:noFill/>
          <a:ln cap="flat" cmpd="sng" w="12700">
            <a:solidFill>
              <a:srgbClr val="D8D8D8"/>
            </a:solidFill>
            <a:prstDash val="dash"/>
            <a:miter lim="800000"/>
            <a:headEnd len="sm" w="sm" type="none"/>
            <a:tailEnd len="sm" w="sm" type="none"/>
          </a:ln>
        </p:spPr>
      </p:cxnSp>
      <p:cxnSp>
        <p:nvCxnSpPr>
          <p:cNvPr id="615" name="Google Shape;615;p10"/>
          <p:cNvCxnSpPr>
            <a:endCxn id="616" idx="1"/>
          </p:cNvCxnSpPr>
          <p:nvPr/>
        </p:nvCxnSpPr>
        <p:spPr>
          <a:xfrm>
            <a:off x="6056048" y="4674077"/>
            <a:ext cx="1644600" cy="350100"/>
          </a:xfrm>
          <a:prstGeom prst="bentConnector3">
            <a:avLst>
              <a:gd fmla="val 84963" name="adj1"/>
            </a:avLst>
          </a:prstGeom>
          <a:noFill/>
          <a:ln cap="flat" cmpd="sng" w="12700">
            <a:solidFill>
              <a:srgbClr val="D8D8D8"/>
            </a:solidFill>
            <a:prstDash val="dash"/>
            <a:miter lim="800000"/>
            <a:headEnd len="sm" w="sm" type="none"/>
            <a:tailEnd len="sm" w="sm" type="none"/>
          </a:ln>
        </p:spPr>
      </p:cxnSp>
      <p:sp>
        <p:nvSpPr>
          <p:cNvPr id="617" name="Google Shape;617;p10"/>
          <p:cNvSpPr/>
          <p:nvPr/>
        </p:nvSpPr>
        <p:spPr>
          <a:xfrm>
            <a:off x="7707443" y="2295943"/>
            <a:ext cx="4304863" cy="1077553"/>
          </a:xfrm>
          <a:prstGeom prst="roundRect">
            <a:avLst>
              <a:gd fmla="val 16667" name="adj"/>
            </a:avLst>
          </a:prstGeom>
          <a:noFill/>
          <a:ln cap="flat" cmpd="sng" w="12700">
            <a:solidFill>
              <a:srgbClr val="D8D8D8"/>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Accès </a:t>
            </a:r>
            <a:r>
              <a:rPr lang="fr-FR" sz="1200">
                <a:solidFill>
                  <a:srgbClr val="2C3242"/>
                </a:solidFill>
                <a:latin typeface="Arial"/>
                <a:ea typeface="Arial"/>
                <a:cs typeface="Arial"/>
                <a:sym typeface="Arial"/>
              </a:rPr>
              <a:t>aux fonctionnalités </a:t>
            </a:r>
            <a:r>
              <a:rPr b="1" lang="fr-FR" sz="1200">
                <a:solidFill>
                  <a:srgbClr val="2C3242"/>
                </a:solidFill>
                <a:latin typeface="Arial"/>
                <a:ea typeface="Arial"/>
                <a:cs typeface="Arial"/>
                <a:sym typeface="Arial"/>
              </a:rPr>
              <a:t>Smart Office</a:t>
            </a:r>
            <a:endParaRPr/>
          </a:p>
          <a:p>
            <a:pPr indent="-171450" lvl="0" marL="171450" marR="0" rtl="0" algn="l">
              <a:lnSpc>
                <a:spcPct val="184000"/>
              </a:lnSpc>
              <a:spcBef>
                <a:spcPts val="0"/>
              </a:spcBef>
              <a:spcAft>
                <a:spcPts val="0"/>
              </a:spcAft>
              <a:buClr>
                <a:srgbClr val="2C3242"/>
              </a:buClr>
              <a:buSzPts val="1000"/>
              <a:buFont typeface="Arial"/>
              <a:buChar char="-"/>
            </a:pPr>
            <a:r>
              <a:rPr lang="fr-FR" sz="1000">
                <a:solidFill>
                  <a:srgbClr val="2C3242"/>
                </a:solidFill>
                <a:latin typeface="Arial"/>
                <a:ea typeface="Arial"/>
                <a:cs typeface="Arial"/>
                <a:sym typeface="Arial"/>
              </a:rPr>
              <a:t>Déclaration de présence au bureau</a:t>
            </a:r>
            <a:endParaRPr/>
          </a:p>
          <a:p>
            <a:pPr indent="-171450" lvl="0" marL="171450" marR="0" rtl="0" algn="l">
              <a:lnSpc>
                <a:spcPct val="184000"/>
              </a:lnSpc>
              <a:spcBef>
                <a:spcPts val="0"/>
              </a:spcBef>
              <a:spcAft>
                <a:spcPts val="0"/>
              </a:spcAft>
              <a:buClr>
                <a:srgbClr val="2C3242"/>
              </a:buClr>
              <a:buSzPts val="1000"/>
              <a:buFont typeface="Arial"/>
              <a:buChar char="-"/>
            </a:pPr>
            <a:r>
              <a:rPr lang="fr-FR" sz="1000">
                <a:solidFill>
                  <a:srgbClr val="2C3242"/>
                </a:solidFill>
                <a:latin typeface="Arial"/>
                <a:ea typeface="Arial"/>
                <a:cs typeface="Arial"/>
                <a:sym typeface="Arial"/>
              </a:rPr>
              <a:t>Réservation d’espaces de travail</a:t>
            </a:r>
            <a:endParaRPr/>
          </a:p>
          <a:p>
            <a:pPr indent="-171450" lvl="0" marL="171450" marR="0" rtl="0" algn="l">
              <a:lnSpc>
                <a:spcPct val="184000"/>
              </a:lnSpc>
              <a:spcBef>
                <a:spcPts val="0"/>
              </a:spcBef>
              <a:spcAft>
                <a:spcPts val="0"/>
              </a:spcAft>
              <a:buClr>
                <a:srgbClr val="2C3242"/>
              </a:buClr>
              <a:buSzPts val="1000"/>
              <a:buFont typeface="Arial"/>
              <a:buChar char="-"/>
            </a:pPr>
            <a:r>
              <a:rPr lang="fr-FR" sz="1000">
                <a:solidFill>
                  <a:srgbClr val="2C3242"/>
                </a:solidFill>
                <a:latin typeface="Arial"/>
                <a:ea typeface="Arial"/>
                <a:cs typeface="Arial"/>
                <a:sym typeface="Arial"/>
              </a:rPr>
              <a:t>Gestion des invités …</a:t>
            </a:r>
            <a:endParaRPr/>
          </a:p>
        </p:txBody>
      </p:sp>
      <p:grpSp>
        <p:nvGrpSpPr>
          <p:cNvPr id="618" name="Google Shape;618;p10"/>
          <p:cNvGrpSpPr/>
          <p:nvPr/>
        </p:nvGrpSpPr>
        <p:grpSpPr>
          <a:xfrm>
            <a:off x="7700647" y="4487757"/>
            <a:ext cx="4304864" cy="1126960"/>
            <a:chOff x="7700647" y="4195525"/>
            <a:chExt cx="4304864" cy="1126960"/>
          </a:xfrm>
        </p:grpSpPr>
        <p:sp>
          <p:nvSpPr>
            <p:cNvPr id="616" name="Google Shape;616;p10"/>
            <p:cNvSpPr/>
            <p:nvPr/>
          </p:nvSpPr>
          <p:spPr>
            <a:xfrm>
              <a:off x="7700648" y="4195525"/>
              <a:ext cx="4304863" cy="1072839"/>
            </a:xfrm>
            <a:prstGeom prst="roundRect">
              <a:avLst>
                <a:gd fmla="val 16667" name="adj"/>
              </a:avLst>
            </a:prstGeom>
            <a:noFill/>
            <a:ln cap="flat" cmpd="sng" w="12700">
              <a:solidFill>
                <a:srgbClr val="D8D8D8"/>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Accès </a:t>
              </a:r>
              <a:r>
                <a:rPr lang="fr-FR" sz="1200">
                  <a:solidFill>
                    <a:srgbClr val="2C3242"/>
                  </a:solidFill>
                  <a:latin typeface="Arial"/>
                  <a:ea typeface="Arial"/>
                  <a:cs typeface="Arial"/>
                  <a:sym typeface="Arial"/>
                </a:rPr>
                <a:t>aux applications de </a:t>
              </a:r>
              <a:r>
                <a:rPr b="1" lang="fr-FR" sz="1200">
                  <a:solidFill>
                    <a:srgbClr val="2C3242"/>
                  </a:solidFill>
                  <a:latin typeface="Arial"/>
                  <a:ea typeface="Arial"/>
                  <a:cs typeface="Arial"/>
                  <a:sym typeface="Arial"/>
                </a:rPr>
                <a:t>Support</a:t>
              </a:r>
              <a:endParaRPr sz="1200">
                <a:solidFill>
                  <a:srgbClr val="2C3242"/>
                </a:solidFill>
                <a:latin typeface="Arial"/>
                <a:ea typeface="Arial"/>
                <a:cs typeface="Arial"/>
                <a:sym typeface="Arial"/>
              </a:endParaRPr>
            </a:p>
          </p:txBody>
        </p:sp>
        <p:sp>
          <p:nvSpPr>
            <p:cNvPr id="619" name="Google Shape;619;p10"/>
            <p:cNvSpPr/>
            <p:nvPr/>
          </p:nvSpPr>
          <p:spPr>
            <a:xfrm>
              <a:off x="7700647" y="4441203"/>
              <a:ext cx="4304863" cy="881282"/>
            </a:xfrm>
            <a:prstGeom prst="roundRect">
              <a:avLst>
                <a:gd fmla="val 16667" name="adj"/>
              </a:avLst>
            </a:prstGeom>
            <a:noFill/>
            <a:ln>
              <a:noFill/>
            </a:ln>
          </p:spPr>
          <p:txBody>
            <a:bodyPr anchorCtr="0" anchor="t" bIns="45700" lIns="91425" spcFirstLastPara="1" rIns="91425" wrap="square" tIns="45700">
              <a:noAutofit/>
            </a:bodyPr>
            <a:lstStyle/>
            <a:p>
              <a:pPr indent="-171450" lvl="0" marL="171450" marR="0" rtl="0" algn="l">
                <a:lnSpc>
                  <a:spcPct val="184000"/>
                </a:lnSpc>
                <a:spcBef>
                  <a:spcPts val="0"/>
                </a:spcBef>
                <a:spcAft>
                  <a:spcPts val="0"/>
                </a:spcAft>
                <a:buClr>
                  <a:srgbClr val="2C3242"/>
                </a:buClr>
                <a:buSzPts val="1000"/>
                <a:buFont typeface="Arial"/>
                <a:buChar char="-"/>
              </a:pPr>
              <a:r>
                <a:rPr lang="fr-FR" sz="1000">
                  <a:solidFill>
                    <a:srgbClr val="2C3242"/>
                  </a:solidFill>
                  <a:latin typeface="Arial"/>
                  <a:ea typeface="Arial"/>
                  <a:cs typeface="Arial"/>
                  <a:sym typeface="Arial"/>
                </a:rPr>
                <a:t>Support IT/SSI</a:t>
              </a:r>
              <a:endParaRPr/>
            </a:p>
            <a:p>
              <a:pPr indent="-171450" lvl="0" marL="171450" marR="0" rtl="0" algn="l">
                <a:lnSpc>
                  <a:spcPct val="184000"/>
                </a:lnSpc>
                <a:spcBef>
                  <a:spcPts val="0"/>
                </a:spcBef>
                <a:spcAft>
                  <a:spcPts val="0"/>
                </a:spcAft>
                <a:buClr>
                  <a:srgbClr val="2C3242"/>
                </a:buClr>
                <a:buSzPts val="1000"/>
                <a:buFont typeface="Arial"/>
                <a:buChar char="-"/>
              </a:pPr>
              <a:r>
                <a:rPr lang="fr-FR" sz="1000">
                  <a:solidFill>
                    <a:srgbClr val="2C3242"/>
                  </a:solidFill>
                  <a:latin typeface="Arial"/>
                  <a:ea typeface="Arial"/>
                  <a:cs typeface="Arial"/>
                  <a:sym typeface="Arial"/>
                </a:rPr>
                <a:t>Signalements de problèmes</a:t>
              </a:r>
              <a:endParaRPr/>
            </a:p>
            <a:p>
              <a:pPr indent="-171450" lvl="0" marL="171450" marR="0" rtl="0" algn="l">
                <a:lnSpc>
                  <a:spcPct val="184000"/>
                </a:lnSpc>
                <a:spcBef>
                  <a:spcPts val="0"/>
                </a:spcBef>
                <a:spcAft>
                  <a:spcPts val="0"/>
                </a:spcAft>
                <a:buClr>
                  <a:srgbClr val="2C3242"/>
                </a:buClr>
                <a:buSzPts val="1000"/>
                <a:buFont typeface="Arial"/>
                <a:buChar char="-"/>
              </a:pPr>
              <a:r>
                <a:rPr lang="fr-FR" sz="1000">
                  <a:solidFill>
                    <a:srgbClr val="2C3242"/>
                  </a:solidFill>
                  <a:latin typeface="Arial"/>
                  <a:ea typeface="Arial"/>
                  <a:cs typeface="Arial"/>
                  <a:sym typeface="Arial"/>
                </a:rPr>
                <a:t>Formation en ligne</a:t>
              </a:r>
              <a:endParaRPr/>
            </a:p>
            <a:p>
              <a:pPr indent="-171450" lvl="0" marL="171450" marR="0" rtl="0" algn="l">
                <a:lnSpc>
                  <a:spcPct val="184000"/>
                </a:lnSpc>
                <a:spcBef>
                  <a:spcPts val="0"/>
                </a:spcBef>
                <a:spcAft>
                  <a:spcPts val="0"/>
                </a:spcAft>
                <a:buClr>
                  <a:srgbClr val="2C3242"/>
                </a:buClr>
                <a:buSzPts val="1000"/>
                <a:buFont typeface="Arial"/>
                <a:buChar char="-"/>
              </a:pPr>
              <a:r>
                <a:rPr lang="fr-FR" sz="1000">
                  <a:solidFill>
                    <a:srgbClr val="2C3242"/>
                  </a:solidFill>
                  <a:latin typeface="Arial"/>
                  <a:ea typeface="Arial"/>
                  <a:cs typeface="Arial"/>
                  <a:sym typeface="Arial"/>
                </a:rPr>
                <a:t>CSE</a:t>
              </a:r>
              <a:endParaRPr/>
            </a:p>
            <a:p>
              <a:pPr indent="-171450" lvl="0" marL="171450" marR="0" rtl="0" algn="l">
                <a:lnSpc>
                  <a:spcPct val="184000"/>
                </a:lnSpc>
                <a:spcBef>
                  <a:spcPts val="0"/>
                </a:spcBef>
                <a:spcAft>
                  <a:spcPts val="0"/>
                </a:spcAft>
                <a:buClr>
                  <a:srgbClr val="2C3242"/>
                </a:buClr>
                <a:buSzPts val="1000"/>
                <a:buFont typeface="Arial"/>
                <a:buChar char="-"/>
              </a:pPr>
              <a:r>
                <a:rPr lang="fr-FR" sz="1000">
                  <a:solidFill>
                    <a:srgbClr val="2C3242"/>
                  </a:solidFill>
                  <a:latin typeface="Arial"/>
                  <a:ea typeface="Arial"/>
                  <a:cs typeface="Arial"/>
                  <a:sym typeface="Arial"/>
                </a:rPr>
                <a:t>FAQ …</a:t>
              </a:r>
              <a:endParaRPr/>
            </a:p>
          </p:txBody>
        </p:sp>
      </p:grpSp>
      <p:cxnSp>
        <p:nvCxnSpPr>
          <p:cNvPr id="620" name="Google Shape;620;p10"/>
          <p:cNvCxnSpPr>
            <a:stCxn id="589" idx="3"/>
            <a:endCxn id="617" idx="1"/>
          </p:cNvCxnSpPr>
          <p:nvPr/>
        </p:nvCxnSpPr>
        <p:spPr>
          <a:xfrm flipH="1" rot="10800000">
            <a:off x="6658784" y="2834708"/>
            <a:ext cx="1048800" cy="1368300"/>
          </a:xfrm>
          <a:prstGeom prst="bentConnector3">
            <a:avLst>
              <a:gd fmla="val 65273" name="adj1"/>
            </a:avLst>
          </a:prstGeom>
          <a:noFill/>
          <a:ln cap="flat" cmpd="sng" w="12700">
            <a:solidFill>
              <a:srgbClr val="D8D8D8"/>
            </a:solidFill>
            <a:prstDash val="dash"/>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11"/>
          <p:cNvSpPr txBox="1"/>
          <p:nvPr>
            <p:ph type="title"/>
          </p:nvPr>
        </p:nvSpPr>
        <p:spPr>
          <a:xfrm>
            <a:off x="4000501" y="365125"/>
            <a:ext cx="7353300" cy="35540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C3242"/>
              </a:buClr>
              <a:buSzPts val="1800"/>
              <a:buFont typeface="Arial"/>
              <a:buNone/>
            </a:pPr>
            <a:r>
              <a:rPr lang="fr-FR" cap="none"/>
              <a:t>UNE COMMUNICATION MAÎTRISÉE ET RELAYÉE EN POCHE !</a:t>
            </a:r>
            <a:endParaRPr/>
          </a:p>
        </p:txBody>
      </p:sp>
      <p:sp>
        <p:nvSpPr>
          <p:cNvPr id="626" name="Google Shape;626;p11"/>
          <p:cNvSpPr/>
          <p:nvPr/>
        </p:nvSpPr>
        <p:spPr>
          <a:xfrm>
            <a:off x="535552" y="5368793"/>
            <a:ext cx="1850370" cy="489261"/>
          </a:xfrm>
          <a:prstGeom prst="rect">
            <a:avLst/>
          </a:prstGeom>
          <a:solidFill>
            <a:srgbClr val="0916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27" name="Google Shape;627;p11"/>
          <p:cNvGrpSpPr/>
          <p:nvPr/>
        </p:nvGrpSpPr>
        <p:grpSpPr>
          <a:xfrm>
            <a:off x="422033" y="1839726"/>
            <a:ext cx="2097248" cy="4429387"/>
            <a:chOff x="4742586" y="1551692"/>
            <a:chExt cx="2097248" cy="4429387"/>
          </a:xfrm>
        </p:grpSpPr>
        <p:pic>
          <p:nvPicPr>
            <p:cNvPr descr="Logicom | Smartphone Le Prime" id="628" name="Google Shape;628;p11"/>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629" name="Google Shape;629;p11"/>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630" name="Google Shape;630;p11"/>
          <p:cNvPicPr preferRelativeResize="0"/>
          <p:nvPr/>
        </p:nvPicPr>
        <p:blipFill rotWithShape="1">
          <a:blip r:embed="rId4">
            <a:alphaModFix/>
          </a:blip>
          <a:srcRect b="0" l="0" r="0" t="0"/>
          <a:stretch/>
        </p:blipFill>
        <p:spPr>
          <a:xfrm>
            <a:off x="574176" y="2435934"/>
            <a:ext cx="1811746" cy="1313130"/>
          </a:xfrm>
          <a:prstGeom prst="rect">
            <a:avLst/>
          </a:prstGeom>
          <a:noFill/>
          <a:ln>
            <a:noFill/>
          </a:ln>
        </p:spPr>
      </p:pic>
      <p:sp>
        <p:nvSpPr>
          <p:cNvPr id="631" name="Google Shape;631;p11"/>
          <p:cNvSpPr/>
          <p:nvPr/>
        </p:nvSpPr>
        <p:spPr>
          <a:xfrm>
            <a:off x="1267768" y="2251306"/>
            <a:ext cx="1015357" cy="166528"/>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grpSp>
        <p:nvGrpSpPr>
          <p:cNvPr id="632" name="Google Shape;632;p11"/>
          <p:cNvGrpSpPr/>
          <p:nvPr/>
        </p:nvGrpSpPr>
        <p:grpSpPr>
          <a:xfrm>
            <a:off x="618153" y="2265595"/>
            <a:ext cx="142875" cy="68952"/>
            <a:chOff x="618153" y="2265595"/>
            <a:chExt cx="142875" cy="68952"/>
          </a:xfrm>
        </p:grpSpPr>
        <p:cxnSp>
          <p:nvCxnSpPr>
            <p:cNvPr id="633" name="Google Shape;633;p11"/>
            <p:cNvCxnSpPr/>
            <p:nvPr/>
          </p:nvCxnSpPr>
          <p:spPr>
            <a:xfrm rot="10800000">
              <a:off x="618153" y="2265595"/>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634" name="Google Shape;634;p11"/>
            <p:cNvCxnSpPr/>
            <p:nvPr/>
          </p:nvCxnSpPr>
          <p:spPr>
            <a:xfrm rot="10800000">
              <a:off x="618153" y="2303694"/>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635" name="Google Shape;635;p11"/>
            <p:cNvCxnSpPr/>
            <p:nvPr/>
          </p:nvCxnSpPr>
          <p:spPr>
            <a:xfrm rot="10800000">
              <a:off x="618153" y="2334547"/>
              <a:ext cx="142875" cy="0"/>
            </a:xfrm>
            <a:prstGeom prst="straightConnector1">
              <a:avLst/>
            </a:prstGeom>
            <a:noFill/>
            <a:ln cap="flat" cmpd="sng" w="9525">
              <a:solidFill>
                <a:schemeClr val="accent1"/>
              </a:solidFill>
              <a:prstDash val="solid"/>
              <a:miter lim="800000"/>
              <a:headEnd len="sm" w="sm" type="none"/>
              <a:tailEnd len="sm" w="sm" type="none"/>
            </a:ln>
          </p:spPr>
        </p:cxnSp>
      </p:grpSp>
      <p:cxnSp>
        <p:nvCxnSpPr>
          <p:cNvPr id="636" name="Google Shape;636;p11"/>
          <p:cNvCxnSpPr/>
          <p:nvPr/>
        </p:nvCxnSpPr>
        <p:spPr>
          <a:xfrm rot="10800000">
            <a:off x="676780" y="3791368"/>
            <a:ext cx="1593535" cy="0"/>
          </a:xfrm>
          <a:prstGeom prst="straightConnector1">
            <a:avLst/>
          </a:prstGeom>
          <a:noFill/>
          <a:ln cap="flat" cmpd="sng" w="9525">
            <a:solidFill>
              <a:schemeClr val="accent1"/>
            </a:solidFill>
            <a:prstDash val="solid"/>
            <a:miter lim="800000"/>
            <a:headEnd len="sm" w="sm" type="none"/>
            <a:tailEnd len="sm" w="sm" type="none"/>
          </a:ln>
        </p:spPr>
      </p:cxnSp>
      <p:cxnSp>
        <p:nvCxnSpPr>
          <p:cNvPr id="637" name="Google Shape;637;p11"/>
          <p:cNvCxnSpPr/>
          <p:nvPr/>
        </p:nvCxnSpPr>
        <p:spPr>
          <a:xfrm rot="10800000">
            <a:off x="676780" y="4483875"/>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638" name="Google Shape;638;p11"/>
          <p:cNvCxnSpPr/>
          <p:nvPr/>
        </p:nvCxnSpPr>
        <p:spPr>
          <a:xfrm rot="10800000">
            <a:off x="676780" y="5176382"/>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639" name="Google Shape;639;p11"/>
          <p:cNvCxnSpPr/>
          <p:nvPr/>
        </p:nvCxnSpPr>
        <p:spPr>
          <a:xfrm rot="10800000">
            <a:off x="676780" y="5868888"/>
            <a:ext cx="1593535" cy="0"/>
          </a:xfrm>
          <a:prstGeom prst="straightConnector1">
            <a:avLst/>
          </a:prstGeom>
          <a:noFill/>
          <a:ln cap="flat" cmpd="sng" w="9525">
            <a:solidFill>
              <a:schemeClr val="accent1"/>
            </a:solidFill>
            <a:prstDash val="solid"/>
            <a:miter lim="800000"/>
            <a:headEnd len="sm" w="sm" type="none"/>
            <a:tailEnd len="sm" w="sm" type="none"/>
          </a:ln>
        </p:spPr>
      </p:cxnSp>
      <p:cxnSp>
        <p:nvCxnSpPr>
          <p:cNvPr id="640" name="Google Shape;640;p11"/>
          <p:cNvCxnSpPr>
            <a:stCxn id="629" idx="2"/>
          </p:cNvCxnSpPr>
          <p:nvPr/>
        </p:nvCxnSpPr>
        <p:spPr>
          <a:xfrm rot="10800000">
            <a:off x="1470657" y="3791425"/>
            <a:ext cx="0" cy="2141100"/>
          </a:xfrm>
          <a:prstGeom prst="straightConnector1">
            <a:avLst/>
          </a:prstGeom>
          <a:noFill/>
          <a:ln cap="flat" cmpd="sng" w="9525">
            <a:solidFill>
              <a:srgbClr val="F2F2F2"/>
            </a:solidFill>
            <a:prstDash val="solid"/>
            <a:miter lim="800000"/>
            <a:headEnd len="sm" w="sm" type="none"/>
            <a:tailEnd len="sm" w="sm" type="none"/>
          </a:ln>
        </p:spPr>
      </p:cxnSp>
      <p:pic>
        <p:nvPicPr>
          <p:cNvPr descr="Icon&#10;&#10;Description automatically generated" id="641" name="Google Shape;641;p11"/>
          <p:cNvPicPr preferRelativeResize="0"/>
          <p:nvPr/>
        </p:nvPicPr>
        <p:blipFill rotWithShape="1">
          <a:blip r:embed="rId5">
            <a:alphaModFix/>
          </a:blip>
          <a:srcRect b="0" l="0" r="0" t="0"/>
          <a:stretch/>
        </p:blipFill>
        <p:spPr>
          <a:xfrm>
            <a:off x="858306" y="3875113"/>
            <a:ext cx="379684" cy="335874"/>
          </a:xfrm>
          <a:prstGeom prst="rect">
            <a:avLst/>
          </a:prstGeom>
          <a:noFill/>
          <a:ln>
            <a:noFill/>
          </a:ln>
        </p:spPr>
      </p:pic>
      <p:sp>
        <p:nvSpPr>
          <p:cNvPr id="642" name="Google Shape;642;p11"/>
          <p:cNvSpPr txBox="1"/>
          <p:nvPr/>
        </p:nvSpPr>
        <p:spPr>
          <a:xfrm>
            <a:off x="665828" y="4151074"/>
            <a:ext cx="76464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Ma semaine</a:t>
            </a:r>
            <a:endParaRPr/>
          </a:p>
        </p:txBody>
      </p:sp>
      <p:pic>
        <p:nvPicPr>
          <p:cNvPr descr="Collaboration icon - GSI Health" id="643" name="Google Shape;643;p11"/>
          <p:cNvPicPr preferRelativeResize="0"/>
          <p:nvPr/>
        </p:nvPicPr>
        <p:blipFill rotWithShape="1">
          <a:blip r:embed="rId6">
            <a:alphaModFix/>
          </a:blip>
          <a:srcRect b="0" l="0" r="0" t="0"/>
          <a:stretch/>
        </p:blipFill>
        <p:spPr>
          <a:xfrm>
            <a:off x="1777612" y="4558364"/>
            <a:ext cx="313340" cy="313340"/>
          </a:xfrm>
          <a:prstGeom prst="rect">
            <a:avLst/>
          </a:prstGeom>
          <a:noFill/>
          <a:ln>
            <a:noFill/>
          </a:ln>
        </p:spPr>
      </p:pic>
      <p:sp>
        <p:nvSpPr>
          <p:cNvPr id="644" name="Google Shape;644;p11"/>
          <p:cNvSpPr txBox="1"/>
          <p:nvPr/>
        </p:nvSpPr>
        <p:spPr>
          <a:xfrm>
            <a:off x="1411002" y="4886467"/>
            <a:ext cx="1046560"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Mes réservations</a:t>
            </a:r>
            <a:endParaRPr/>
          </a:p>
        </p:txBody>
      </p:sp>
      <p:pic>
        <p:nvPicPr>
          <p:cNvPr descr="Icon&#10;&#10;Description automatically generated" id="645" name="Google Shape;645;p11"/>
          <p:cNvPicPr preferRelativeResize="0"/>
          <p:nvPr/>
        </p:nvPicPr>
        <p:blipFill rotWithShape="1">
          <a:blip r:embed="rId7">
            <a:alphaModFix/>
          </a:blip>
          <a:srcRect b="0" l="0" r="0" t="0"/>
          <a:stretch/>
        </p:blipFill>
        <p:spPr>
          <a:xfrm>
            <a:off x="1769669" y="3896441"/>
            <a:ext cx="329227" cy="293218"/>
          </a:xfrm>
          <a:prstGeom prst="rect">
            <a:avLst/>
          </a:prstGeom>
          <a:noFill/>
          <a:ln>
            <a:noFill/>
          </a:ln>
        </p:spPr>
      </p:pic>
      <p:sp>
        <p:nvSpPr>
          <p:cNvPr id="646" name="Google Shape;646;p11"/>
          <p:cNvSpPr txBox="1"/>
          <p:nvPr/>
        </p:nvSpPr>
        <p:spPr>
          <a:xfrm>
            <a:off x="1468709" y="4151074"/>
            <a:ext cx="93114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Plans interactifs</a:t>
            </a:r>
            <a:endParaRPr/>
          </a:p>
        </p:txBody>
      </p:sp>
      <p:pic>
        <p:nvPicPr>
          <p:cNvPr descr="Info Information Circle Button Svg Png Icon Free Download (#447841 ..." id="647" name="Google Shape;647;p11"/>
          <p:cNvPicPr preferRelativeResize="0"/>
          <p:nvPr/>
        </p:nvPicPr>
        <p:blipFill rotWithShape="1">
          <a:blip r:embed="rId8">
            <a:alphaModFix/>
          </a:blip>
          <a:srcRect b="0" l="0" r="0" t="0"/>
          <a:stretch/>
        </p:blipFill>
        <p:spPr>
          <a:xfrm>
            <a:off x="1817891" y="5272198"/>
            <a:ext cx="232783" cy="233397"/>
          </a:xfrm>
          <a:prstGeom prst="rect">
            <a:avLst/>
          </a:prstGeom>
          <a:noFill/>
          <a:ln>
            <a:noFill/>
          </a:ln>
        </p:spPr>
      </p:pic>
      <p:sp>
        <p:nvSpPr>
          <p:cNvPr id="648" name="Google Shape;648;p11"/>
          <p:cNvSpPr txBox="1"/>
          <p:nvPr/>
        </p:nvSpPr>
        <p:spPr>
          <a:xfrm>
            <a:off x="1578269" y="5505665"/>
            <a:ext cx="712027"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Infos</a:t>
            </a:r>
            <a:endParaRPr/>
          </a:p>
        </p:txBody>
      </p:sp>
      <p:pic>
        <p:nvPicPr>
          <p:cNvPr descr="Qr code&#10;&#10;Description automatically generated" id="649" name="Google Shape;649;p11"/>
          <p:cNvPicPr preferRelativeResize="0"/>
          <p:nvPr/>
        </p:nvPicPr>
        <p:blipFill rotWithShape="1">
          <a:blip r:embed="rId9">
            <a:alphaModFix/>
          </a:blip>
          <a:srcRect b="0" l="0" r="0" t="0"/>
          <a:stretch/>
        </p:blipFill>
        <p:spPr>
          <a:xfrm>
            <a:off x="921464" y="5262212"/>
            <a:ext cx="253368" cy="253368"/>
          </a:xfrm>
          <a:prstGeom prst="rect">
            <a:avLst/>
          </a:prstGeom>
          <a:noFill/>
          <a:ln>
            <a:noFill/>
          </a:ln>
        </p:spPr>
      </p:pic>
      <p:sp>
        <p:nvSpPr>
          <p:cNvPr id="650" name="Google Shape;650;p11"/>
          <p:cNvSpPr txBox="1"/>
          <p:nvPr/>
        </p:nvSpPr>
        <p:spPr>
          <a:xfrm>
            <a:off x="608152" y="5505665"/>
            <a:ext cx="87999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Scan QR Code</a:t>
            </a:r>
            <a:endParaRPr/>
          </a:p>
        </p:txBody>
      </p:sp>
      <p:pic>
        <p:nvPicPr>
          <p:cNvPr descr="Two Persons Talking Sharing Sitting On A Table - Two People Meeting ..." id="651" name="Google Shape;651;p11"/>
          <p:cNvPicPr preferRelativeResize="0"/>
          <p:nvPr/>
        </p:nvPicPr>
        <p:blipFill rotWithShape="1">
          <a:blip r:embed="rId10">
            <a:alphaModFix/>
          </a:blip>
          <a:srcRect b="0" l="0" r="0" t="0"/>
          <a:stretch/>
        </p:blipFill>
        <p:spPr>
          <a:xfrm>
            <a:off x="915596" y="4559091"/>
            <a:ext cx="265104" cy="311887"/>
          </a:xfrm>
          <a:prstGeom prst="rect">
            <a:avLst/>
          </a:prstGeom>
          <a:noFill/>
          <a:ln>
            <a:noFill/>
          </a:ln>
        </p:spPr>
      </p:pic>
      <p:sp>
        <p:nvSpPr>
          <p:cNvPr id="652" name="Google Shape;652;p11"/>
          <p:cNvSpPr/>
          <p:nvPr/>
        </p:nvSpPr>
        <p:spPr>
          <a:xfrm>
            <a:off x="7603230" y="5368756"/>
            <a:ext cx="1850370" cy="489261"/>
          </a:xfrm>
          <a:prstGeom prst="rect">
            <a:avLst/>
          </a:prstGeom>
          <a:solidFill>
            <a:srgbClr val="0916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53" name="Google Shape;653;p11"/>
          <p:cNvGrpSpPr/>
          <p:nvPr/>
        </p:nvGrpSpPr>
        <p:grpSpPr>
          <a:xfrm>
            <a:off x="7489711" y="1839689"/>
            <a:ext cx="2097248" cy="4429387"/>
            <a:chOff x="4742586" y="1551692"/>
            <a:chExt cx="2097248" cy="4429387"/>
          </a:xfrm>
        </p:grpSpPr>
        <p:pic>
          <p:nvPicPr>
            <p:cNvPr descr="Logicom | Smartphone Le Prime" id="654" name="Google Shape;654;p11"/>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655" name="Google Shape;655;p11"/>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56" name="Google Shape;656;p11"/>
          <p:cNvSpPr/>
          <p:nvPr/>
        </p:nvSpPr>
        <p:spPr>
          <a:xfrm>
            <a:off x="8335446" y="2251269"/>
            <a:ext cx="1015357" cy="166528"/>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cxnSp>
        <p:nvCxnSpPr>
          <p:cNvPr id="657" name="Google Shape;657;p11"/>
          <p:cNvCxnSpPr/>
          <p:nvPr/>
        </p:nvCxnSpPr>
        <p:spPr>
          <a:xfrm rot="10800000">
            <a:off x="7744458" y="2446006"/>
            <a:ext cx="1593535" cy="0"/>
          </a:xfrm>
          <a:prstGeom prst="straightConnector1">
            <a:avLst/>
          </a:prstGeom>
          <a:noFill/>
          <a:ln cap="flat" cmpd="sng" w="9525">
            <a:solidFill>
              <a:schemeClr val="accent1"/>
            </a:solidFill>
            <a:prstDash val="solid"/>
            <a:miter lim="800000"/>
            <a:headEnd len="sm" w="sm" type="none"/>
            <a:tailEnd len="sm" w="sm" type="none"/>
          </a:ln>
        </p:spPr>
      </p:cxnSp>
      <p:cxnSp>
        <p:nvCxnSpPr>
          <p:cNvPr id="658" name="Google Shape;658;p11"/>
          <p:cNvCxnSpPr/>
          <p:nvPr/>
        </p:nvCxnSpPr>
        <p:spPr>
          <a:xfrm rot="10800000">
            <a:off x="7731646" y="2896777"/>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659" name="Google Shape;659;p11"/>
          <p:cNvCxnSpPr/>
          <p:nvPr/>
        </p:nvCxnSpPr>
        <p:spPr>
          <a:xfrm rot="10800000">
            <a:off x="7731646" y="5143219"/>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660" name="Google Shape;660;p11"/>
          <p:cNvCxnSpPr/>
          <p:nvPr/>
        </p:nvCxnSpPr>
        <p:spPr>
          <a:xfrm rot="10800000">
            <a:off x="7744458" y="5868851"/>
            <a:ext cx="1593535" cy="0"/>
          </a:xfrm>
          <a:prstGeom prst="straightConnector1">
            <a:avLst/>
          </a:prstGeom>
          <a:noFill/>
          <a:ln cap="flat" cmpd="sng" w="9525">
            <a:solidFill>
              <a:schemeClr val="accent1"/>
            </a:solidFill>
            <a:prstDash val="solid"/>
            <a:miter lim="800000"/>
            <a:headEnd len="sm" w="sm" type="none"/>
            <a:tailEnd len="sm" w="sm" type="none"/>
          </a:ln>
        </p:spPr>
      </p:cxnSp>
      <p:sp>
        <p:nvSpPr>
          <p:cNvPr id="661" name="Google Shape;661;p11"/>
          <p:cNvSpPr txBox="1"/>
          <p:nvPr/>
        </p:nvSpPr>
        <p:spPr>
          <a:xfrm>
            <a:off x="8112488" y="3020485"/>
            <a:ext cx="115938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Venir à l’agence</a:t>
            </a:r>
            <a:endParaRPr/>
          </a:p>
        </p:txBody>
      </p:sp>
      <p:sp>
        <p:nvSpPr>
          <p:cNvPr id="662" name="Google Shape;662;p11"/>
          <p:cNvSpPr txBox="1"/>
          <p:nvPr/>
        </p:nvSpPr>
        <p:spPr>
          <a:xfrm>
            <a:off x="7681169" y="2524415"/>
            <a:ext cx="1714333"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900">
                <a:solidFill>
                  <a:srgbClr val="3E94CD"/>
                </a:solidFill>
                <a:latin typeface="Arial"/>
                <a:ea typeface="Arial"/>
                <a:cs typeface="Arial"/>
                <a:sym typeface="Arial"/>
              </a:rPr>
              <a:t>INFORMATIONS PRATIQUES</a:t>
            </a:r>
            <a:endParaRPr/>
          </a:p>
        </p:txBody>
      </p:sp>
      <p:cxnSp>
        <p:nvCxnSpPr>
          <p:cNvPr id="663" name="Google Shape;663;p11"/>
          <p:cNvCxnSpPr/>
          <p:nvPr/>
        </p:nvCxnSpPr>
        <p:spPr>
          <a:xfrm rot="10800000">
            <a:off x="7675830" y="2334533"/>
            <a:ext cx="226602" cy="0"/>
          </a:xfrm>
          <a:prstGeom prst="straightConnector1">
            <a:avLst/>
          </a:prstGeom>
          <a:noFill/>
          <a:ln cap="flat" cmpd="sng" w="9525">
            <a:solidFill>
              <a:schemeClr val="accent1"/>
            </a:solidFill>
            <a:prstDash val="solid"/>
            <a:miter lim="800000"/>
            <a:headEnd len="lg" w="lg" type="none"/>
            <a:tailEnd len="med" w="med" type="triangle"/>
          </a:ln>
        </p:spPr>
      </p:cxnSp>
      <p:grpSp>
        <p:nvGrpSpPr>
          <p:cNvPr id="664" name="Google Shape;664;p11"/>
          <p:cNvGrpSpPr/>
          <p:nvPr/>
        </p:nvGrpSpPr>
        <p:grpSpPr>
          <a:xfrm>
            <a:off x="2313628" y="1839726"/>
            <a:ext cx="2672696" cy="4429387"/>
            <a:chOff x="2850468" y="1551692"/>
            <a:chExt cx="2672696" cy="4429387"/>
          </a:xfrm>
        </p:grpSpPr>
        <p:sp>
          <p:nvSpPr>
            <p:cNvPr id="665" name="Google Shape;665;p11"/>
            <p:cNvSpPr/>
            <p:nvPr/>
          </p:nvSpPr>
          <p:spPr>
            <a:xfrm>
              <a:off x="3539435" y="5080759"/>
              <a:ext cx="1850370" cy="489261"/>
            </a:xfrm>
            <a:prstGeom prst="rect">
              <a:avLst/>
            </a:prstGeom>
            <a:solidFill>
              <a:srgbClr val="0916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66" name="Google Shape;666;p11"/>
            <p:cNvGrpSpPr/>
            <p:nvPr/>
          </p:nvGrpSpPr>
          <p:grpSpPr>
            <a:xfrm>
              <a:off x="3425916" y="1551692"/>
              <a:ext cx="2097248" cy="4429387"/>
              <a:chOff x="4742586" y="1551692"/>
              <a:chExt cx="2097248" cy="4429387"/>
            </a:xfrm>
          </p:grpSpPr>
          <p:pic>
            <p:nvPicPr>
              <p:cNvPr descr="Logicom | Smartphone Le Prime" id="667" name="Google Shape;667;p11"/>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668" name="Google Shape;668;p11"/>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669" name="Google Shape;669;p11"/>
            <p:cNvCxnSpPr/>
            <p:nvPr/>
          </p:nvCxnSpPr>
          <p:spPr>
            <a:xfrm rot="10800000">
              <a:off x="3680663" y="2158009"/>
              <a:ext cx="1593535" cy="0"/>
            </a:xfrm>
            <a:prstGeom prst="straightConnector1">
              <a:avLst/>
            </a:prstGeom>
            <a:noFill/>
            <a:ln cap="flat" cmpd="sng" w="9525">
              <a:solidFill>
                <a:schemeClr val="accent1"/>
              </a:solidFill>
              <a:prstDash val="solid"/>
              <a:miter lim="800000"/>
              <a:headEnd len="sm" w="sm" type="none"/>
              <a:tailEnd len="sm" w="sm" type="none"/>
            </a:ln>
          </p:spPr>
        </p:cxnSp>
        <p:cxnSp>
          <p:nvCxnSpPr>
            <p:cNvPr id="670" name="Google Shape;670;p11"/>
            <p:cNvCxnSpPr/>
            <p:nvPr/>
          </p:nvCxnSpPr>
          <p:spPr>
            <a:xfrm rot="10800000">
              <a:off x="3680663" y="5580854"/>
              <a:ext cx="1593535" cy="0"/>
            </a:xfrm>
            <a:prstGeom prst="straightConnector1">
              <a:avLst/>
            </a:prstGeom>
            <a:noFill/>
            <a:ln cap="flat" cmpd="sng" w="9525">
              <a:solidFill>
                <a:schemeClr val="accent1"/>
              </a:solidFill>
              <a:prstDash val="solid"/>
              <a:miter lim="800000"/>
              <a:headEnd len="sm" w="sm" type="none"/>
              <a:tailEnd len="sm" w="sm" type="none"/>
            </a:ln>
          </p:spPr>
        </p:cxnSp>
        <p:grpSp>
          <p:nvGrpSpPr>
            <p:cNvPr id="671" name="Google Shape;671;p11"/>
            <p:cNvGrpSpPr/>
            <p:nvPr/>
          </p:nvGrpSpPr>
          <p:grpSpPr>
            <a:xfrm>
              <a:off x="2850468" y="2926875"/>
              <a:ext cx="1599029" cy="1882985"/>
              <a:chOff x="-1772068" y="1193763"/>
              <a:chExt cx="4514672" cy="5331236"/>
            </a:xfrm>
          </p:grpSpPr>
          <p:grpSp>
            <p:nvGrpSpPr>
              <p:cNvPr id="672" name="Google Shape;672;p11"/>
              <p:cNvGrpSpPr/>
              <p:nvPr/>
            </p:nvGrpSpPr>
            <p:grpSpPr>
              <a:xfrm>
                <a:off x="-1772068" y="1193763"/>
                <a:ext cx="4275197" cy="5331236"/>
                <a:chOff x="-930487" y="1360042"/>
                <a:chExt cx="2991516" cy="2240199"/>
              </a:xfrm>
            </p:grpSpPr>
            <p:grpSp>
              <p:nvGrpSpPr>
                <p:cNvPr id="673" name="Google Shape;673;p11"/>
                <p:cNvGrpSpPr/>
                <p:nvPr/>
              </p:nvGrpSpPr>
              <p:grpSpPr>
                <a:xfrm>
                  <a:off x="-930487" y="1360042"/>
                  <a:ext cx="2991516" cy="2240199"/>
                  <a:chOff x="-1709049" y="1608588"/>
                  <a:chExt cx="4612543" cy="4430712"/>
                </a:xfrm>
              </p:grpSpPr>
              <p:sp>
                <p:nvSpPr>
                  <p:cNvPr id="674" name="Google Shape;674;p11"/>
                  <p:cNvSpPr/>
                  <p:nvPr/>
                </p:nvSpPr>
                <p:spPr>
                  <a:xfrm rot="5400000">
                    <a:off x="-1618134" y="1517673"/>
                    <a:ext cx="4430712" cy="4612543"/>
                  </a:xfrm>
                  <a:custGeom>
                    <a:rect b="b" l="l" r="r" t="t"/>
                    <a:pathLst>
                      <a:path extrusionOk="0" h="21600" w="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a:gsLst>
                      <a:gs pos="0">
                        <a:srgbClr val="FFFFFF"/>
                      </a:gs>
                      <a:gs pos="50000">
                        <a:srgbClr val="FFFFFF"/>
                      </a:gs>
                      <a:gs pos="100000">
                        <a:srgbClr val="FFFFF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675" name="Google Shape;675;p11"/>
                  <p:cNvSpPr/>
                  <p:nvPr/>
                </p:nvSpPr>
                <p:spPr>
                  <a:xfrm>
                    <a:off x="-1454915" y="1991954"/>
                    <a:ext cx="3841668" cy="3663983"/>
                  </a:xfrm>
                  <a:prstGeom prst="arc">
                    <a:avLst>
                      <a:gd fmla="val 16200000" name="adj1"/>
                      <a:gd fmla="val 5411835" name="adj2"/>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676" name="Google Shape;676;p11"/>
                <p:cNvSpPr/>
                <p:nvPr/>
              </p:nvSpPr>
              <p:spPr>
                <a:xfrm>
                  <a:off x="452643" y="1845034"/>
                  <a:ext cx="1188091" cy="1290837"/>
                </a:xfrm>
                <a:prstGeom prst="rect">
                  <a:avLst/>
                </a:prstGeom>
                <a:noFill/>
                <a:ln>
                  <a:noFill/>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Clr>
                      <a:schemeClr val="dk1"/>
                    </a:buClr>
                    <a:buSzPts val="2000"/>
                    <a:buFont typeface="Arial"/>
                    <a:buNone/>
                  </a:pPr>
                  <a:r>
                    <a:t/>
                  </a:r>
                  <a:endParaRPr b="0" i="0" sz="2000" u="sng" cap="none" strike="noStrike">
                    <a:solidFill>
                      <a:srgbClr val="FFFFFF"/>
                    </a:solidFill>
                    <a:latin typeface="Calibri"/>
                    <a:ea typeface="Calibri"/>
                    <a:cs typeface="Calibri"/>
                    <a:sym typeface="Calibri"/>
                  </a:endParaRPr>
                </a:p>
              </p:txBody>
            </p:sp>
          </p:grpSp>
          <p:sp>
            <p:nvSpPr>
              <p:cNvPr id="677" name="Google Shape;677;p11"/>
              <p:cNvSpPr/>
              <p:nvPr/>
            </p:nvSpPr>
            <p:spPr>
              <a:xfrm>
                <a:off x="1587380" y="1705400"/>
                <a:ext cx="584943" cy="584943"/>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FFFF"/>
                  </a:solidFill>
                  <a:latin typeface="Verdana"/>
                  <a:ea typeface="Verdana"/>
                  <a:cs typeface="Verdana"/>
                  <a:sym typeface="Verdana"/>
                </a:endParaRPr>
              </a:p>
            </p:txBody>
          </p:sp>
          <p:sp>
            <p:nvSpPr>
              <p:cNvPr id="678" name="Google Shape;678;p11"/>
              <p:cNvSpPr/>
              <p:nvPr/>
            </p:nvSpPr>
            <p:spPr>
              <a:xfrm>
                <a:off x="2157661" y="3591766"/>
                <a:ext cx="584943" cy="584943"/>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FFFF"/>
                  </a:solidFill>
                  <a:latin typeface="Verdana"/>
                  <a:ea typeface="Verdana"/>
                  <a:cs typeface="Verdana"/>
                  <a:sym typeface="Verdana"/>
                </a:endParaRPr>
              </a:p>
            </p:txBody>
          </p:sp>
          <p:sp>
            <p:nvSpPr>
              <p:cNvPr id="679" name="Google Shape;679;p11"/>
              <p:cNvSpPr/>
              <p:nvPr/>
            </p:nvSpPr>
            <p:spPr>
              <a:xfrm>
                <a:off x="1610377" y="5402946"/>
                <a:ext cx="584944" cy="584944"/>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FFFF"/>
                  </a:solidFill>
                  <a:latin typeface="Verdana"/>
                  <a:ea typeface="Verdana"/>
                  <a:cs typeface="Verdana"/>
                  <a:sym typeface="Verdana"/>
                </a:endParaRPr>
              </a:p>
            </p:txBody>
          </p:sp>
        </p:grpSp>
        <p:pic>
          <p:nvPicPr>
            <p:cNvPr id="680" name="Google Shape;680;p11"/>
            <p:cNvPicPr preferRelativeResize="0"/>
            <p:nvPr/>
          </p:nvPicPr>
          <p:blipFill rotWithShape="1">
            <a:blip r:embed="rId11">
              <a:alphaModFix/>
            </a:blip>
            <a:srcRect b="0" l="0" r="0" t="0"/>
            <a:stretch/>
          </p:blipFill>
          <p:spPr>
            <a:xfrm>
              <a:off x="3568919" y="3577696"/>
              <a:ext cx="544887" cy="608457"/>
            </a:xfrm>
            <a:prstGeom prst="rect">
              <a:avLst/>
            </a:prstGeom>
            <a:noFill/>
            <a:ln>
              <a:noFill/>
            </a:ln>
          </p:spPr>
        </p:pic>
        <p:sp>
          <p:nvSpPr>
            <p:cNvPr id="681" name="Google Shape;681;p11"/>
            <p:cNvSpPr/>
            <p:nvPr/>
          </p:nvSpPr>
          <p:spPr>
            <a:xfrm>
              <a:off x="4308504" y="1963235"/>
              <a:ext cx="1015357" cy="166528"/>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sp>
          <p:nvSpPr>
            <p:cNvPr id="682" name="Google Shape;682;p11"/>
            <p:cNvSpPr txBox="1"/>
            <p:nvPr/>
          </p:nvSpPr>
          <p:spPr>
            <a:xfrm>
              <a:off x="3634861" y="2274287"/>
              <a:ext cx="1714333"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900">
                  <a:solidFill>
                    <a:srgbClr val="3E94CD"/>
                  </a:solidFill>
                  <a:latin typeface="Arial"/>
                  <a:ea typeface="Arial"/>
                  <a:cs typeface="Arial"/>
                  <a:sym typeface="Arial"/>
                </a:rPr>
                <a:t>AGENCE DE NANTES</a:t>
              </a:r>
              <a:endParaRPr/>
            </a:p>
          </p:txBody>
        </p:sp>
        <p:cxnSp>
          <p:nvCxnSpPr>
            <p:cNvPr id="683" name="Google Shape;683;p11"/>
            <p:cNvCxnSpPr/>
            <p:nvPr/>
          </p:nvCxnSpPr>
          <p:spPr>
            <a:xfrm rot="10800000">
              <a:off x="3634861" y="2046499"/>
              <a:ext cx="226602" cy="0"/>
            </a:xfrm>
            <a:prstGeom prst="straightConnector1">
              <a:avLst/>
            </a:prstGeom>
            <a:noFill/>
            <a:ln cap="flat" cmpd="sng" w="9525">
              <a:solidFill>
                <a:schemeClr val="accent1"/>
              </a:solidFill>
              <a:prstDash val="solid"/>
              <a:miter lim="800000"/>
              <a:headEnd len="lg" w="lg" type="none"/>
              <a:tailEnd len="med" w="med" type="triangle"/>
            </a:ln>
          </p:spPr>
        </p:cxnSp>
        <p:sp>
          <p:nvSpPr>
            <p:cNvPr id="684" name="Google Shape;684;p11"/>
            <p:cNvSpPr txBox="1"/>
            <p:nvPr/>
          </p:nvSpPr>
          <p:spPr>
            <a:xfrm>
              <a:off x="4025246" y="3108915"/>
              <a:ext cx="1046560"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800">
                  <a:solidFill>
                    <a:srgbClr val="3E94CD"/>
                  </a:solidFill>
                  <a:latin typeface="Arial"/>
                  <a:ea typeface="Arial"/>
                  <a:cs typeface="Arial"/>
                  <a:sym typeface="Arial"/>
                </a:rPr>
                <a:t>Actualités</a:t>
              </a:r>
              <a:endParaRPr/>
            </a:p>
          </p:txBody>
        </p:sp>
        <p:sp>
          <p:nvSpPr>
            <p:cNvPr id="685" name="Google Shape;685;p11"/>
            <p:cNvSpPr txBox="1"/>
            <p:nvPr/>
          </p:nvSpPr>
          <p:spPr>
            <a:xfrm>
              <a:off x="4449497" y="3694315"/>
              <a:ext cx="86190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800">
                  <a:solidFill>
                    <a:srgbClr val="3E94CD"/>
                  </a:solidFill>
                  <a:latin typeface="Arial"/>
                  <a:ea typeface="Arial"/>
                  <a:cs typeface="Arial"/>
                  <a:sym typeface="Arial"/>
                </a:rPr>
                <a:t>Informations pratiques</a:t>
              </a:r>
              <a:endParaRPr/>
            </a:p>
          </p:txBody>
        </p:sp>
        <p:sp>
          <p:nvSpPr>
            <p:cNvPr id="686" name="Google Shape;686;p11"/>
            <p:cNvSpPr txBox="1"/>
            <p:nvPr/>
          </p:nvSpPr>
          <p:spPr>
            <a:xfrm>
              <a:off x="4289849" y="4372607"/>
              <a:ext cx="88929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800">
                  <a:solidFill>
                    <a:srgbClr val="3E94CD"/>
                  </a:solidFill>
                  <a:latin typeface="Arial"/>
                  <a:ea typeface="Arial"/>
                  <a:cs typeface="Arial"/>
                  <a:sym typeface="Arial"/>
                </a:rPr>
                <a:t>Services du bâtiment</a:t>
              </a:r>
              <a:endParaRPr/>
            </a:p>
          </p:txBody>
        </p:sp>
      </p:grpSp>
      <p:sp>
        <p:nvSpPr>
          <p:cNvPr id="687" name="Google Shape;687;p11"/>
          <p:cNvSpPr/>
          <p:nvPr/>
        </p:nvSpPr>
        <p:spPr>
          <a:xfrm>
            <a:off x="5296320" y="5368756"/>
            <a:ext cx="1850370" cy="489261"/>
          </a:xfrm>
          <a:prstGeom prst="rect">
            <a:avLst/>
          </a:prstGeom>
          <a:solidFill>
            <a:srgbClr val="0916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88" name="Google Shape;688;p11"/>
          <p:cNvGrpSpPr/>
          <p:nvPr/>
        </p:nvGrpSpPr>
        <p:grpSpPr>
          <a:xfrm>
            <a:off x="5182801" y="1839689"/>
            <a:ext cx="2097248" cy="4429387"/>
            <a:chOff x="4742586" y="1551692"/>
            <a:chExt cx="2097248" cy="4429387"/>
          </a:xfrm>
        </p:grpSpPr>
        <p:pic>
          <p:nvPicPr>
            <p:cNvPr descr="Logicom | Smartphone Le Prime" id="689" name="Google Shape;689;p11"/>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690" name="Google Shape;690;p11"/>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91" name="Google Shape;691;p11"/>
          <p:cNvSpPr/>
          <p:nvPr/>
        </p:nvSpPr>
        <p:spPr>
          <a:xfrm>
            <a:off x="6028536" y="2251269"/>
            <a:ext cx="1015357" cy="166528"/>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cxnSp>
        <p:nvCxnSpPr>
          <p:cNvPr id="692" name="Google Shape;692;p11"/>
          <p:cNvCxnSpPr/>
          <p:nvPr/>
        </p:nvCxnSpPr>
        <p:spPr>
          <a:xfrm rot="10800000">
            <a:off x="5437548" y="2446006"/>
            <a:ext cx="1593535" cy="0"/>
          </a:xfrm>
          <a:prstGeom prst="straightConnector1">
            <a:avLst/>
          </a:prstGeom>
          <a:noFill/>
          <a:ln cap="flat" cmpd="sng" w="9525">
            <a:solidFill>
              <a:schemeClr val="accent1"/>
            </a:solidFill>
            <a:prstDash val="solid"/>
            <a:miter lim="800000"/>
            <a:headEnd len="sm" w="sm" type="none"/>
            <a:tailEnd len="sm" w="sm" type="none"/>
          </a:ln>
        </p:spPr>
      </p:cxnSp>
      <p:cxnSp>
        <p:nvCxnSpPr>
          <p:cNvPr id="693" name="Google Shape;693;p11"/>
          <p:cNvCxnSpPr/>
          <p:nvPr/>
        </p:nvCxnSpPr>
        <p:spPr>
          <a:xfrm rot="10800000">
            <a:off x="5437548" y="4483838"/>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694" name="Google Shape;694;p11"/>
          <p:cNvCxnSpPr/>
          <p:nvPr/>
        </p:nvCxnSpPr>
        <p:spPr>
          <a:xfrm rot="10800000">
            <a:off x="5437548" y="5107765"/>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695" name="Google Shape;695;p11"/>
          <p:cNvCxnSpPr/>
          <p:nvPr/>
        </p:nvCxnSpPr>
        <p:spPr>
          <a:xfrm rot="10800000">
            <a:off x="5437548" y="5868851"/>
            <a:ext cx="1593535" cy="0"/>
          </a:xfrm>
          <a:prstGeom prst="straightConnector1">
            <a:avLst/>
          </a:prstGeom>
          <a:noFill/>
          <a:ln cap="flat" cmpd="sng" w="9525">
            <a:solidFill>
              <a:schemeClr val="accent1"/>
            </a:solidFill>
            <a:prstDash val="solid"/>
            <a:miter lim="800000"/>
            <a:headEnd len="sm" w="sm" type="none"/>
            <a:tailEnd len="sm" w="sm" type="none"/>
          </a:ln>
        </p:spPr>
      </p:cxnSp>
      <p:sp>
        <p:nvSpPr>
          <p:cNvPr id="696" name="Google Shape;696;p11"/>
          <p:cNvSpPr txBox="1"/>
          <p:nvPr/>
        </p:nvSpPr>
        <p:spPr>
          <a:xfrm>
            <a:off x="5374259" y="2524415"/>
            <a:ext cx="1714333"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900">
                <a:solidFill>
                  <a:srgbClr val="3E94CD"/>
                </a:solidFill>
                <a:latin typeface="Arial"/>
                <a:ea typeface="Arial"/>
                <a:cs typeface="Arial"/>
                <a:sym typeface="Arial"/>
              </a:rPr>
              <a:t>ACTUALITES</a:t>
            </a:r>
            <a:endParaRPr/>
          </a:p>
        </p:txBody>
      </p:sp>
      <p:cxnSp>
        <p:nvCxnSpPr>
          <p:cNvPr id="697" name="Google Shape;697;p11"/>
          <p:cNvCxnSpPr/>
          <p:nvPr/>
        </p:nvCxnSpPr>
        <p:spPr>
          <a:xfrm rot="10800000">
            <a:off x="5368920" y="2334533"/>
            <a:ext cx="226602" cy="0"/>
          </a:xfrm>
          <a:prstGeom prst="straightConnector1">
            <a:avLst/>
          </a:prstGeom>
          <a:noFill/>
          <a:ln cap="flat" cmpd="sng" w="9525">
            <a:solidFill>
              <a:schemeClr val="accent1"/>
            </a:solidFill>
            <a:prstDash val="solid"/>
            <a:miter lim="800000"/>
            <a:headEnd len="lg" w="lg" type="none"/>
            <a:tailEnd len="med" w="med" type="triangle"/>
          </a:ln>
        </p:spPr>
      </p:cxnSp>
      <p:sp>
        <p:nvSpPr>
          <p:cNvPr id="698" name="Google Shape;698;p11"/>
          <p:cNvSpPr txBox="1"/>
          <p:nvPr/>
        </p:nvSpPr>
        <p:spPr>
          <a:xfrm>
            <a:off x="8112488" y="3382164"/>
            <a:ext cx="115938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Numéros utiles</a:t>
            </a:r>
            <a:endParaRPr/>
          </a:p>
        </p:txBody>
      </p:sp>
      <p:sp>
        <p:nvSpPr>
          <p:cNvPr id="699" name="Google Shape;699;p11"/>
          <p:cNvSpPr txBox="1"/>
          <p:nvPr/>
        </p:nvSpPr>
        <p:spPr>
          <a:xfrm>
            <a:off x="8112488" y="3743843"/>
            <a:ext cx="115938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Règlement intérieur</a:t>
            </a:r>
            <a:endParaRPr/>
          </a:p>
        </p:txBody>
      </p:sp>
      <p:sp>
        <p:nvSpPr>
          <p:cNvPr id="700" name="Google Shape;700;p11"/>
          <p:cNvSpPr txBox="1"/>
          <p:nvPr/>
        </p:nvSpPr>
        <p:spPr>
          <a:xfrm>
            <a:off x="8112488" y="4105522"/>
            <a:ext cx="115938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Ethique et RGPD</a:t>
            </a:r>
            <a:endParaRPr sz="800">
              <a:solidFill>
                <a:srgbClr val="2D3243"/>
              </a:solidFill>
              <a:latin typeface="Arial"/>
              <a:ea typeface="Arial"/>
              <a:cs typeface="Arial"/>
              <a:sym typeface="Arial"/>
            </a:endParaRPr>
          </a:p>
        </p:txBody>
      </p:sp>
      <p:sp>
        <p:nvSpPr>
          <p:cNvPr id="701" name="Google Shape;701;p11"/>
          <p:cNvSpPr txBox="1"/>
          <p:nvPr/>
        </p:nvSpPr>
        <p:spPr>
          <a:xfrm>
            <a:off x="8112488" y="4431341"/>
            <a:ext cx="115938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Prévention sécurité et santé</a:t>
            </a:r>
            <a:endParaRPr/>
          </a:p>
        </p:txBody>
      </p:sp>
      <p:sp>
        <p:nvSpPr>
          <p:cNvPr id="702" name="Google Shape;702;p11"/>
          <p:cNvSpPr txBox="1"/>
          <p:nvPr/>
        </p:nvSpPr>
        <p:spPr>
          <a:xfrm>
            <a:off x="8112488" y="4828880"/>
            <a:ext cx="115938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Cybersécurité</a:t>
            </a:r>
            <a:endParaRPr/>
          </a:p>
        </p:txBody>
      </p:sp>
      <p:sp>
        <p:nvSpPr>
          <p:cNvPr id="703" name="Google Shape;703;p11"/>
          <p:cNvSpPr txBox="1"/>
          <p:nvPr/>
        </p:nvSpPr>
        <p:spPr>
          <a:xfrm>
            <a:off x="8112488" y="5190559"/>
            <a:ext cx="115938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Guides utilisateurs</a:t>
            </a:r>
            <a:endParaRPr/>
          </a:p>
        </p:txBody>
      </p:sp>
      <p:sp>
        <p:nvSpPr>
          <p:cNvPr id="704" name="Google Shape;704;p11"/>
          <p:cNvSpPr txBox="1"/>
          <p:nvPr/>
        </p:nvSpPr>
        <p:spPr>
          <a:xfrm>
            <a:off x="7954834" y="5552235"/>
            <a:ext cx="1159381"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 . .</a:t>
            </a:r>
            <a:endParaRPr sz="800">
              <a:solidFill>
                <a:srgbClr val="2D3243"/>
              </a:solidFill>
              <a:latin typeface="Arial"/>
              <a:ea typeface="Arial"/>
              <a:cs typeface="Arial"/>
              <a:sym typeface="Arial"/>
            </a:endParaRPr>
          </a:p>
        </p:txBody>
      </p:sp>
      <p:cxnSp>
        <p:nvCxnSpPr>
          <p:cNvPr id="705" name="Google Shape;705;p11"/>
          <p:cNvCxnSpPr/>
          <p:nvPr/>
        </p:nvCxnSpPr>
        <p:spPr>
          <a:xfrm rot="10800000">
            <a:off x="7731646" y="3271184"/>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706" name="Google Shape;706;p11"/>
          <p:cNvCxnSpPr/>
          <p:nvPr/>
        </p:nvCxnSpPr>
        <p:spPr>
          <a:xfrm rot="10800000">
            <a:off x="7731646" y="3645591"/>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707" name="Google Shape;707;p11"/>
          <p:cNvCxnSpPr/>
          <p:nvPr/>
        </p:nvCxnSpPr>
        <p:spPr>
          <a:xfrm rot="10800000">
            <a:off x="7731646" y="4019998"/>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708" name="Google Shape;708;p11"/>
          <p:cNvCxnSpPr/>
          <p:nvPr/>
        </p:nvCxnSpPr>
        <p:spPr>
          <a:xfrm rot="10800000">
            <a:off x="7731646" y="4394405"/>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709" name="Google Shape;709;p11"/>
          <p:cNvCxnSpPr/>
          <p:nvPr/>
        </p:nvCxnSpPr>
        <p:spPr>
          <a:xfrm rot="10800000">
            <a:off x="7731646" y="4768812"/>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710" name="Google Shape;710;p11"/>
          <p:cNvCxnSpPr/>
          <p:nvPr/>
        </p:nvCxnSpPr>
        <p:spPr>
          <a:xfrm rot="10800000">
            <a:off x="7731646" y="5517627"/>
            <a:ext cx="1593535" cy="0"/>
          </a:xfrm>
          <a:prstGeom prst="straightConnector1">
            <a:avLst/>
          </a:prstGeom>
          <a:noFill/>
          <a:ln cap="flat" cmpd="sng" w="9525">
            <a:solidFill>
              <a:srgbClr val="F2F2F2"/>
            </a:solidFill>
            <a:prstDash val="solid"/>
            <a:miter lim="800000"/>
            <a:headEnd len="sm" w="sm" type="none"/>
            <a:tailEnd len="sm" w="sm" type="none"/>
          </a:ln>
        </p:spPr>
      </p:cxnSp>
      <p:pic>
        <p:nvPicPr>
          <p:cNvPr descr="Icône Itineraire Gratuit de Road elements icons" id="711" name="Google Shape;711;p11"/>
          <p:cNvPicPr preferRelativeResize="0"/>
          <p:nvPr/>
        </p:nvPicPr>
        <p:blipFill rotWithShape="1">
          <a:blip r:embed="rId12">
            <a:alphaModFix/>
          </a:blip>
          <a:srcRect b="0" l="0" r="0" t="0"/>
          <a:stretch/>
        </p:blipFill>
        <p:spPr>
          <a:xfrm>
            <a:off x="7813127" y="2962689"/>
            <a:ext cx="258528" cy="258528"/>
          </a:xfrm>
          <a:prstGeom prst="rect">
            <a:avLst/>
          </a:prstGeom>
          <a:noFill/>
          <a:ln>
            <a:noFill/>
          </a:ln>
        </p:spPr>
      </p:pic>
      <p:pic>
        <p:nvPicPr>
          <p:cNvPr descr="Contact, directory, phonebook icon" id="712" name="Google Shape;712;p11"/>
          <p:cNvPicPr preferRelativeResize="0"/>
          <p:nvPr/>
        </p:nvPicPr>
        <p:blipFill rotWithShape="1">
          <a:blip r:embed="rId13">
            <a:alphaModFix/>
          </a:blip>
          <a:srcRect b="0" l="0" r="0" t="0"/>
          <a:stretch/>
        </p:blipFill>
        <p:spPr>
          <a:xfrm>
            <a:off x="7774910" y="3332998"/>
            <a:ext cx="296745" cy="296745"/>
          </a:xfrm>
          <a:prstGeom prst="rect">
            <a:avLst/>
          </a:prstGeom>
          <a:noFill/>
          <a:ln>
            <a:noFill/>
          </a:ln>
        </p:spPr>
      </p:pic>
      <p:pic>
        <p:nvPicPr>
          <p:cNvPr descr="Sifflet Vector Icon 366424 - Telecharger Vectoriel Gratuit, Clipart ..." id="713" name="Google Shape;713;p11"/>
          <p:cNvPicPr preferRelativeResize="0"/>
          <p:nvPr/>
        </p:nvPicPr>
        <p:blipFill rotWithShape="1">
          <a:blip r:embed="rId14">
            <a:alphaModFix/>
          </a:blip>
          <a:srcRect b="27477" l="11601" r="10507" t="25838"/>
          <a:stretch/>
        </p:blipFill>
        <p:spPr>
          <a:xfrm>
            <a:off x="7815129" y="3786827"/>
            <a:ext cx="299842" cy="179713"/>
          </a:xfrm>
          <a:prstGeom prst="rect">
            <a:avLst/>
          </a:prstGeom>
          <a:noFill/>
          <a:ln>
            <a:noFill/>
          </a:ln>
        </p:spPr>
      </p:pic>
      <p:pic>
        <p:nvPicPr>
          <p:cNvPr descr="Icône du règlement général sur la protection des données GDPR, style de ..." id="714" name="Google Shape;714;p11"/>
          <p:cNvPicPr preferRelativeResize="0"/>
          <p:nvPr/>
        </p:nvPicPr>
        <p:blipFill rotWithShape="1">
          <a:blip r:embed="rId15">
            <a:alphaModFix/>
          </a:blip>
          <a:srcRect b="11095" l="14644" r="15023" t="12294"/>
          <a:stretch/>
        </p:blipFill>
        <p:spPr>
          <a:xfrm>
            <a:off x="7789131" y="4065435"/>
            <a:ext cx="271505" cy="295749"/>
          </a:xfrm>
          <a:prstGeom prst="rect">
            <a:avLst/>
          </a:prstGeom>
          <a:noFill/>
          <a:ln>
            <a:noFill/>
          </a:ln>
        </p:spPr>
      </p:pic>
      <p:pic>
        <p:nvPicPr>
          <p:cNvPr descr="Pôle logement et accompagnement social - Hébergement des 18/25 ans ..." id="715" name="Google Shape;715;p11"/>
          <p:cNvPicPr preferRelativeResize="0"/>
          <p:nvPr/>
        </p:nvPicPr>
        <p:blipFill rotWithShape="1">
          <a:blip r:embed="rId16">
            <a:alphaModFix/>
          </a:blip>
          <a:srcRect b="0" l="0" r="0" t="0"/>
          <a:stretch/>
        </p:blipFill>
        <p:spPr>
          <a:xfrm>
            <a:off x="7803946" y="4440529"/>
            <a:ext cx="256690" cy="256690"/>
          </a:xfrm>
          <a:prstGeom prst="rect">
            <a:avLst/>
          </a:prstGeom>
          <a:noFill/>
          <a:ln>
            <a:noFill/>
          </a:ln>
        </p:spPr>
      </p:pic>
      <p:pic>
        <p:nvPicPr>
          <p:cNvPr descr="Safety Icon Png Transparent PNG - 900x980 - Free Download on NicePNG" id="716" name="Google Shape;716;p11"/>
          <p:cNvPicPr preferRelativeResize="0"/>
          <p:nvPr/>
        </p:nvPicPr>
        <p:blipFill rotWithShape="1">
          <a:blip r:embed="rId17">
            <a:alphaModFix/>
          </a:blip>
          <a:srcRect b="0" l="0" r="0" t="0"/>
          <a:stretch/>
        </p:blipFill>
        <p:spPr>
          <a:xfrm>
            <a:off x="7811599" y="4826077"/>
            <a:ext cx="213296" cy="242672"/>
          </a:xfrm>
          <a:prstGeom prst="rect">
            <a:avLst/>
          </a:prstGeom>
          <a:noFill/>
          <a:ln>
            <a:noFill/>
          </a:ln>
        </p:spPr>
      </p:pic>
      <p:pic>
        <p:nvPicPr>
          <p:cNvPr id="717" name="Google Shape;717;p11"/>
          <p:cNvPicPr preferRelativeResize="0"/>
          <p:nvPr/>
        </p:nvPicPr>
        <p:blipFill rotWithShape="1">
          <a:blip r:embed="rId18">
            <a:alphaModFix/>
          </a:blip>
          <a:srcRect b="0" l="0" r="0" t="0"/>
          <a:stretch/>
        </p:blipFill>
        <p:spPr>
          <a:xfrm>
            <a:off x="7763923" y="5149738"/>
            <a:ext cx="321919" cy="331117"/>
          </a:xfrm>
          <a:prstGeom prst="rect">
            <a:avLst/>
          </a:prstGeom>
          <a:noFill/>
          <a:ln>
            <a:noFill/>
          </a:ln>
        </p:spPr>
      </p:pic>
      <p:grpSp>
        <p:nvGrpSpPr>
          <p:cNvPr id="718" name="Google Shape;718;p11"/>
          <p:cNvGrpSpPr/>
          <p:nvPr/>
        </p:nvGrpSpPr>
        <p:grpSpPr>
          <a:xfrm>
            <a:off x="9793931" y="1828356"/>
            <a:ext cx="2097248" cy="4429387"/>
            <a:chOff x="9820933" y="1551655"/>
            <a:chExt cx="2097248" cy="4429387"/>
          </a:xfrm>
        </p:grpSpPr>
        <p:sp>
          <p:nvSpPr>
            <p:cNvPr id="719" name="Google Shape;719;p11"/>
            <p:cNvSpPr/>
            <p:nvPr/>
          </p:nvSpPr>
          <p:spPr>
            <a:xfrm>
              <a:off x="9934452" y="5080722"/>
              <a:ext cx="1850370" cy="489261"/>
            </a:xfrm>
            <a:prstGeom prst="rect">
              <a:avLst/>
            </a:prstGeom>
            <a:solidFill>
              <a:srgbClr val="0916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20" name="Google Shape;720;p11"/>
            <p:cNvGrpSpPr/>
            <p:nvPr/>
          </p:nvGrpSpPr>
          <p:grpSpPr>
            <a:xfrm>
              <a:off x="9820933" y="1551655"/>
              <a:ext cx="2097248" cy="4429387"/>
              <a:chOff x="4742586" y="1551692"/>
              <a:chExt cx="2097248" cy="4429387"/>
            </a:xfrm>
          </p:grpSpPr>
          <p:pic>
            <p:nvPicPr>
              <p:cNvPr descr="Logicom | Smartphone Le Prime" id="721" name="Google Shape;721;p11"/>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722" name="Google Shape;722;p11"/>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23" name="Google Shape;723;p11"/>
            <p:cNvSpPr/>
            <p:nvPr/>
          </p:nvSpPr>
          <p:spPr>
            <a:xfrm>
              <a:off x="10666668" y="1963235"/>
              <a:ext cx="1015357" cy="166528"/>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cxnSp>
          <p:nvCxnSpPr>
            <p:cNvPr id="724" name="Google Shape;724;p11"/>
            <p:cNvCxnSpPr/>
            <p:nvPr/>
          </p:nvCxnSpPr>
          <p:spPr>
            <a:xfrm rot="10800000">
              <a:off x="10075680" y="2157972"/>
              <a:ext cx="1593535" cy="0"/>
            </a:xfrm>
            <a:prstGeom prst="straightConnector1">
              <a:avLst/>
            </a:prstGeom>
            <a:noFill/>
            <a:ln cap="flat" cmpd="sng" w="9525">
              <a:solidFill>
                <a:schemeClr val="accent1"/>
              </a:solidFill>
              <a:prstDash val="solid"/>
              <a:miter lim="800000"/>
              <a:headEnd len="sm" w="sm" type="none"/>
              <a:tailEnd len="sm" w="sm" type="none"/>
            </a:ln>
          </p:spPr>
        </p:cxnSp>
        <p:cxnSp>
          <p:nvCxnSpPr>
            <p:cNvPr id="725" name="Google Shape;725;p11"/>
            <p:cNvCxnSpPr/>
            <p:nvPr/>
          </p:nvCxnSpPr>
          <p:spPr>
            <a:xfrm rot="10800000">
              <a:off x="10072790" y="4090705"/>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726" name="Google Shape;726;p11"/>
            <p:cNvCxnSpPr/>
            <p:nvPr/>
          </p:nvCxnSpPr>
          <p:spPr>
            <a:xfrm rot="10800000">
              <a:off x="10072790" y="5268092"/>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727" name="Google Shape;727;p11"/>
            <p:cNvCxnSpPr/>
            <p:nvPr/>
          </p:nvCxnSpPr>
          <p:spPr>
            <a:xfrm rot="10800000">
              <a:off x="10075680" y="5580817"/>
              <a:ext cx="1593535" cy="0"/>
            </a:xfrm>
            <a:prstGeom prst="straightConnector1">
              <a:avLst/>
            </a:prstGeom>
            <a:noFill/>
            <a:ln cap="flat" cmpd="sng" w="9525">
              <a:solidFill>
                <a:schemeClr val="accent1"/>
              </a:solidFill>
              <a:prstDash val="solid"/>
              <a:miter lim="800000"/>
              <a:headEnd len="sm" w="sm" type="none"/>
              <a:tailEnd len="sm" w="sm" type="none"/>
            </a:ln>
          </p:spPr>
        </p:cxnSp>
        <p:sp>
          <p:nvSpPr>
            <p:cNvPr id="728" name="Google Shape;728;p11"/>
            <p:cNvSpPr txBox="1"/>
            <p:nvPr/>
          </p:nvSpPr>
          <p:spPr>
            <a:xfrm>
              <a:off x="10470474" y="4396970"/>
              <a:ext cx="85757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Conciergerie</a:t>
              </a:r>
              <a:endParaRPr/>
            </a:p>
          </p:txBody>
        </p:sp>
        <p:sp>
          <p:nvSpPr>
            <p:cNvPr id="729" name="Google Shape;729;p11"/>
            <p:cNvSpPr txBox="1"/>
            <p:nvPr/>
          </p:nvSpPr>
          <p:spPr>
            <a:xfrm>
              <a:off x="10470474" y="5001176"/>
              <a:ext cx="104656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Sport &amp; bien-être</a:t>
              </a:r>
              <a:endParaRPr/>
            </a:p>
          </p:txBody>
        </p:sp>
        <p:sp>
          <p:nvSpPr>
            <p:cNvPr id="730" name="Google Shape;730;p11"/>
            <p:cNvSpPr txBox="1"/>
            <p:nvPr/>
          </p:nvSpPr>
          <p:spPr>
            <a:xfrm>
              <a:off x="10012391" y="2236381"/>
              <a:ext cx="1714333"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900">
                  <a:solidFill>
                    <a:srgbClr val="3E94CD"/>
                  </a:solidFill>
                  <a:latin typeface="Arial"/>
                  <a:ea typeface="Arial"/>
                  <a:cs typeface="Arial"/>
                  <a:sym typeface="Arial"/>
                </a:rPr>
                <a:t>SERVICES DU BATIMENT</a:t>
              </a:r>
              <a:endParaRPr/>
            </a:p>
          </p:txBody>
        </p:sp>
        <p:cxnSp>
          <p:nvCxnSpPr>
            <p:cNvPr id="731" name="Google Shape;731;p11"/>
            <p:cNvCxnSpPr/>
            <p:nvPr/>
          </p:nvCxnSpPr>
          <p:spPr>
            <a:xfrm rot="10800000">
              <a:off x="10007052" y="2046499"/>
              <a:ext cx="226602" cy="0"/>
            </a:xfrm>
            <a:prstGeom prst="straightConnector1">
              <a:avLst/>
            </a:prstGeom>
            <a:noFill/>
            <a:ln cap="flat" cmpd="sng" w="9525">
              <a:solidFill>
                <a:schemeClr val="accent1"/>
              </a:solidFill>
              <a:prstDash val="solid"/>
              <a:miter lim="800000"/>
              <a:headEnd len="lg" w="lg" type="none"/>
              <a:tailEnd len="med" w="med" type="triangle"/>
            </a:ln>
          </p:spPr>
        </p:cxnSp>
        <p:pic>
          <p:nvPicPr>
            <p:cNvPr id="732" name="Google Shape;732;p11"/>
            <p:cNvPicPr preferRelativeResize="0"/>
            <p:nvPr/>
          </p:nvPicPr>
          <p:blipFill rotWithShape="1">
            <a:blip r:embed="rId19">
              <a:alphaModFix/>
            </a:blip>
            <a:srcRect b="0" l="0" r="0" t="0"/>
            <a:stretch/>
          </p:blipFill>
          <p:spPr>
            <a:xfrm>
              <a:off x="10072790" y="2448535"/>
              <a:ext cx="1593535" cy="979729"/>
            </a:xfrm>
            <a:prstGeom prst="rect">
              <a:avLst/>
            </a:prstGeom>
            <a:noFill/>
            <a:ln>
              <a:noFill/>
            </a:ln>
          </p:spPr>
        </p:pic>
        <p:cxnSp>
          <p:nvCxnSpPr>
            <p:cNvPr id="733" name="Google Shape;733;p11"/>
            <p:cNvCxnSpPr/>
            <p:nvPr/>
          </p:nvCxnSpPr>
          <p:spPr>
            <a:xfrm rot="10800000">
              <a:off x="10072790" y="3485205"/>
              <a:ext cx="1593535" cy="0"/>
            </a:xfrm>
            <a:prstGeom prst="straightConnector1">
              <a:avLst/>
            </a:prstGeom>
            <a:noFill/>
            <a:ln cap="flat" cmpd="sng" w="9525">
              <a:solidFill>
                <a:srgbClr val="F2F2F2"/>
              </a:solidFill>
              <a:prstDash val="solid"/>
              <a:miter lim="800000"/>
              <a:headEnd len="sm" w="sm" type="none"/>
              <a:tailEnd len="sm" w="sm" type="none"/>
            </a:ln>
          </p:spPr>
        </p:cxnSp>
        <p:sp>
          <p:nvSpPr>
            <p:cNvPr id="734" name="Google Shape;734;p11"/>
            <p:cNvSpPr txBox="1"/>
            <p:nvPr/>
          </p:nvSpPr>
          <p:spPr>
            <a:xfrm>
              <a:off x="10470474" y="4714312"/>
              <a:ext cx="85757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Restauration</a:t>
              </a:r>
              <a:endParaRPr/>
            </a:p>
          </p:txBody>
        </p:sp>
        <p:sp>
          <p:nvSpPr>
            <p:cNvPr id="735" name="Google Shape;735;p11"/>
            <p:cNvSpPr txBox="1"/>
            <p:nvPr/>
          </p:nvSpPr>
          <p:spPr>
            <a:xfrm>
              <a:off x="10470474" y="3512334"/>
              <a:ext cx="85757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Showroom</a:t>
              </a:r>
              <a:endParaRPr/>
            </a:p>
          </p:txBody>
        </p:sp>
        <p:sp>
          <p:nvSpPr>
            <p:cNvPr id="736" name="Google Shape;736;p11"/>
            <p:cNvSpPr txBox="1"/>
            <p:nvPr/>
          </p:nvSpPr>
          <p:spPr>
            <a:xfrm>
              <a:off x="10470474" y="3768716"/>
              <a:ext cx="121649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Bornes de recharge électrique</a:t>
              </a:r>
              <a:endParaRPr/>
            </a:p>
          </p:txBody>
        </p:sp>
        <p:sp>
          <p:nvSpPr>
            <p:cNvPr id="737" name="Google Shape;737;p11"/>
            <p:cNvSpPr txBox="1"/>
            <p:nvPr/>
          </p:nvSpPr>
          <p:spPr>
            <a:xfrm>
              <a:off x="10470474" y="4132968"/>
              <a:ext cx="121649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Installations vélo</a:t>
              </a:r>
              <a:endParaRPr sz="800">
                <a:solidFill>
                  <a:srgbClr val="2D3243"/>
                </a:solidFill>
                <a:latin typeface="Arial"/>
                <a:ea typeface="Arial"/>
                <a:cs typeface="Arial"/>
                <a:sym typeface="Arial"/>
              </a:endParaRPr>
            </a:p>
          </p:txBody>
        </p:sp>
        <p:sp>
          <p:nvSpPr>
            <p:cNvPr id="738" name="Google Shape;738;p11"/>
            <p:cNvSpPr txBox="1"/>
            <p:nvPr/>
          </p:nvSpPr>
          <p:spPr>
            <a:xfrm>
              <a:off x="10349215" y="5264201"/>
              <a:ext cx="1046560"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 . .</a:t>
              </a:r>
              <a:endParaRPr sz="800">
                <a:solidFill>
                  <a:srgbClr val="2D3243"/>
                </a:solidFill>
                <a:latin typeface="Arial"/>
                <a:ea typeface="Arial"/>
                <a:cs typeface="Arial"/>
                <a:sym typeface="Arial"/>
              </a:endParaRPr>
            </a:p>
          </p:txBody>
        </p:sp>
        <p:cxnSp>
          <p:nvCxnSpPr>
            <p:cNvPr id="739" name="Google Shape;739;p11"/>
            <p:cNvCxnSpPr/>
            <p:nvPr/>
          </p:nvCxnSpPr>
          <p:spPr>
            <a:xfrm rot="10800000">
              <a:off x="10072790" y="3796358"/>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740" name="Google Shape;740;p11"/>
            <p:cNvCxnSpPr/>
            <p:nvPr/>
          </p:nvCxnSpPr>
          <p:spPr>
            <a:xfrm rot="10800000">
              <a:off x="10072790" y="4385052"/>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741" name="Google Shape;741;p11"/>
            <p:cNvCxnSpPr/>
            <p:nvPr/>
          </p:nvCxnSpPr>
          <p:spPr>
            <a:xfrm rot="10800000">
              <a:off x="10072790" y="4679399"/>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742" name="Google Shape;742;p11"/>
            <p:cNvCxnSpPr/>
            <p:nvPr/>
          </p:nvCxnSpPr>
          <p:spPr>
            <a:xfrm rot="10800000">
              <a:off x="10072790" y="4973746"/>
              <a:ext cx="1593535" cy="0"/>
            </a:xfrm>
            <a:prstGeom prst="straightConnector1">
              <a:avLst/>
            </a:prstGeom>
            <a:noFill/>
            <a:ln cap="flat" cmpd="sng" w="9525">
              <a:solidFill>
                <a:srgbClr val="F2F2F2"/>
              </a:solidFill>
              <a:prstDash val="solid"/>
              <a:miter lim="800000"/>
              <a:headEnd len="sm" w="sm" type="none"/>
              <a:tailEnd len="sm" w="sm" type="none"/>
            </a:ln>
          </p:spPr>
        </p:cxnSp>
        <p:pic>
          <p:nvPicPr>
            <p:cNvPr descr="Showroom Icon Png - The Door Knockers" id="743" name="Google Shape;743;p11"/>
            <p:cNvPicPr preferRelativeResize="0"/>
            <p:nvPr/>
          </p:nvPicPr>
          <p:blipFill rotWithShape="1">
            <a:blip r:embed="rId20">
              <a:alphaModFix/>
            </a:blip>
            <a:srcRect b="0" l="0" r="0" t="0"/>
            <a:stretch/>
          </p:blipFill>
          <p:spPr>
            <a:xfrm>
              <a:off x="10126539" y="3498275"/>
              <a:ext cx="258005" cy="258005"/>
            </a:xfrm>
            <a:prstGeom prst="rect">
              <a:avLst/>
            </a:prstGeom>
            <a:noFill/>
            <a:ln>
              <a:noFill/>
            </a:ln>
          </p:spPr>
        </p:pic>
        <p:pic>
          <p:nvPicPr>
            <p:cNvPr descr="Borne de recharge de voiture électrique à Joinville-le-Pont (94)" id="744" name="Google Shape;744;p11"/>
            <p:cNvPicPr preferRelativeResize="0"/>
            <p:nvPr/>
          </p:nvPicPr>
          <p:blipFill rotWithShape="1">
            <a:blip r:embed="rId21">
              <a:alphaModFix/>
            </a:blip>
            <a:srcRect b="0" l="0" r="0" t="0"/>
            <a:stretch/>
          </p:blipFill>
          <p:spPr>
            <a:xfrm>
              <a:off x="10175190" y="3876514"/>
              <a:ext cx="160703" cy="160703"/>
            </a:xfrm>
            <a:prstGeom prst="rect">
              <a:avLst/>
            </a:prstGeom>
            <a:noFill/>
            <a:ln>
              <a:noFill/>
            </a:ln>
          </p:spPr>
        </p:pic>
        <p:pic>
          <p:nvPicPr>
            <p:cNvPr descr="Vélo | Icons Gratuite" id="745" name="Google Shape;745;p11"/>
            <p:cNvPicPr preferRelativeResize="0"/>
            <p:nvPr/>
          </p:nvPicPr>
          <p:blipFill rotWithShape="1">
            <a:blip r:embed="rId22">
              <a:alphaModFix/>
            </a:blip>
            <a:srcRect b="0" l="0" r="0" t="0"/>
            <a:stretch/>
          </p:blipFill>
          <p:spPr>
            <a:xfrm>
              <a:off x="10121371" y="4091773"/>
              <a:ext cx="268340" cy="268340"/>
            </a:xfrm>
            <a:prstGeom prst="rect">
              <a:avLst/>
            </a:prstGeom>
            <a:noFill/>
            <a:ln>
              <a:noFill/>
            </a:ln>
          </p:spPr>
        </p:pic>
        <p:pic>
          <p:nvPicPr>
            <p:cNvPr descr="Casiers Stock Illustrations, Vecteurs, &amp; Clipart – (2,211 Stock ..." id="746" name="Google Shape;746;p11"/>
            <p:cNvPicPr preferRelativeResize="0"/>
            <p:nvPr/>
          </p:nvPicPr>
          <p:blipFill rotWithShape="1">
            <a:blip r:embed="rId23">
              <a:alphaModFix/>
            </a:blip>
            <a:srcRect b="24611" l="28277" r="26785" t="23723"/>
            <a:stretch/>
          </p:blipFill>
          <p:spPr>
            <a:xfrm>
              <a:off x="10138467" y="4385645"/>
              <a:ext cx="234148" cy="269206"/>
            </a:xfrm>
            <a:prstGeom prst="rect">
              <a:avLst/>
            </a:prstGeom>
            <a:noFill/>
            <a:ln>
              <a:noFill/>
            </a:ln>
          </p:spPr>
        </p:pic>
        <p:pic>
          <p:nvPicPr>
            <p:cNvPr descr="Cutlery Icons - Download Free Vector Icons | Noun Project" id="747" name="Google Shape;747;p11"/>
            <p:cNvPicPr preferRelativeResize="0"/>
            <p:nvPr/>
          </p:nvPicPr>
          <p:blipFill rotWithShape="1">
            <a:blip r:embed="rId24">
              <a:alphaModFix/>
            </a:blip>
            <a:srcRect b="0" l="0" r="0" t="0"/>
            <a:stretch/>
          </p:blipFill>
          <p:spPr>
            <a:xfrm>
              <a:off x="10150891" y="4709000"/>
              <a:ext cx="209301" cy="209301"/>
            </a:xfrm>
            <a:prstGeom prst="rect">
              <a:avLst/>
            </a:prstGeom>
            <a:noFill/>
            <a:ln>
              <a:noFill/>
            </a:ln>
          </p:spPr>
        </p:pic>
        <p:pic>
          <p:nvPicPr>
            <p:cNvPr id="748" name="Google Shape;748;p11"/>
            <p:cNvPicPr preferRelativeResize="0"/>
            <p:nvPr/>
          </p:nvPicPr>
          <p:blipFill rotWithShape="1">
            <a:blip r:embed="rId25">
              <a:alphaModFix/>
            </a:blip>
            <a:srcRect b="0" l="0" r="0" t="0"/>
            <a:stretch/>
          </p:blipFill>
          <p:spPr>
            <a:xfrm>
              <a:off x="10127885" y="5013592"/>
              <a:ext cx="255312" cy="213976"/>
            </a:xfrm>
            <a:prstGeom prst="rect">
              <a:avLst/>
            </a:prstGeom>
            <a:noFill/>
            <a:ln>
              <a:noFill/>
            </a:ln>
          </p:spPr>
        </p:pic>
      </p:grpSp>
      <p:pic>
        <p:nvPicPr>
          <p:cNvPr id="749" name="Google Shape;749;p11"/>
          <p:cNvPicPr preferRelativeResize="0"/>
          <p:nvPr/>
        </p:nvPicPr>
        <p:blipFill rotWithShape="1">
          <a:blip r:embed="rId26">
            <a:alphaModFix/>
          </a:blip>
          <a:srcRect b="0" l="0" r="0" t="0"/>
          <a:stretch/>
        </p:blipFill>
        <p:spPr>
          <a:xfrm>
            <a:off x="5566418" y="2820438"/>
            <a:ext cx="1330015" cy="633896"/>
          </a:xfrm>
          <a:prstGeom prst="rect">
            <a:avLst/>
          </a:prstGeom>
          <a:noFill/>
          <a:ln>
            <a:noFill/>
          </a:ln>
          <a:effectLst>
            <a:outerShdw blurRad="57785" algn="ctr" dir="3180000" dist="33020">
              <a:srgbClr val="000000">
                <a:alpha val="29803"/>
              </a:srgbClr>
            </a:outerShdw>
          </a:effectLst>
        </p:spPr>
      </p:pic>
      <p:pic>
        <p:nvPicPr>
          <p:cNvPr id="750" name="Google Shape;750;p11"/>
          <p:cNvPicPr preferRelativeResize="0"/>
          <p:nvPr/>
        </p:nvPicPr>
        <p:blipFill rotWithShape="1">
          <a:blip r:embed="rId27">
            <a:alphaModFix/>
          </a:blip>
          <a:srcRect b="0" l="0" r="0" t="0"/>
          <a:stretch/>
        </p:blipFill>
        <p:spPr>
          <a:xfrm>
            <a:off x="5593223" y="3613906"/>
            <a:ext cx="1276405" cy="1124637"/>
          </a:xfrm>
          <a:prstGeom prst="rect">
            <a:avLst/>
          </a:prstGeom>
          <a:noFill/>
          <a:ln>
            <a:noFill/>
          </a:ln>
          <a:effectLst>
            <a:outerShdw blurRad="57785" algn="ctr" dir="3180000" dist="33020">
              <a:srgbClr val="000000">
                <a:alpha val="29803"/>
              </a:srgbClr>
            </a:outerShdw>
          </a:effectLst>
        </p:spPr>
      </p:pic>
      <p:sp>
        <p:nvSpPr>
          <p:cNvPr id="751" name="Google Shape;751;p11"/>
          <p:cNvSpPr/>
          <p:nvPr/>
        </p:nvSpPr>
        <p:spPr>
          <a:xfrm flipH="1" rot="10800000">
            <a:off x="6121088" y="4889220"/>
            <a:ext cx="220674" cy="136137"/>
          </a:xfrm>
          <a:prstGeom prst="triangle">
            <a:avLst>
              <a:gd fmla="val 50000" name="adj"/>
            </a:avLst>
          </a:prstGeom>
          <a:solidFill>
            <a:srgbClr val="D8D8D8"/>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52" name="Google Shape;752;p11"/>
          <p:cNvGrpSpPr/>
          <p:nvPr/>
        </p:nvGrpSpPr>
        <p:grpSpPr>
          <a:xfrm>
            <a:off x="5528677" y="5354691"/>
            <a:ext cx="1405497" cy="263591"/>
            <a:chOff x="5530840" y="5066657"/>
            <a:chExt cx="1405497" cy="263591"/>
          </a:xfrm>
        </p:grpSpPr>
        <p:pic>
          <p:nvPicPr>
            <p:cNvPr descr="Twitter-icon-horizontal - ICCA" id="753" name="Google Shape;753;p11"/>
            <p:cNvPicPr preferRelativeResize="0"/>
            <p:nvPr/>
          </p:nvPicPr>
          <p:blipFill rotWithShape="1">
            <a:blip r:embed="rId28">
              <a:alphaModFix/>
            </a:blip>
            <a:srcRect b="2151" l="0" r="8440" t="0"/>
            <a:stretch/>
          </p:blipFill>
          <p:spPr>
            <a:xfrm>
              <a:off x="5530840" y="5079435"/>
              <a:ext cx="334687" cy="238034"/>
            </a:xfrm>
            <a:prstGeom prst="rect">
              <a:avLst/>
            </a:prstGeom>
            <a:noFill/>
            <a:ln>
              <a:noFill/>
            </a:ln>
          </p:spPr>
        </p:pic>
        <p:pic>
          <p:nvPicPr>
            <p:cNvPr id="754" name="Google Shape;754;p11"/>
            <p:cNvPicPr preferRelativeResize="0"/>
            <p:nvPr/>
          </p:nvPicPr>
          <p:blipFill rotWithShape="1">
            <a:blip r:embed="rId29">
              <a:alphaModFix/>
            </a:blip>
            <a:srcRect b="0" l="0" r="0" t="0"/>
            <a:stretch/>
          </p:blipFill>
          <p:spPr>
            <a:xfrm>
              <a:off x="5920036" y="5066657"/>
              <a:ext cx="274808" cy="263591"/>
            </a:xfrm>
            <a:prstGeom prst="rect">
              <a:avLst/>
            </a:prstGeom>
            <a:noFill/>
            <a:ln>
              <a:noFill/>
            </a:ln>
          </p:spPr>
        </p:pic>
        <p:pic>
          <p:nvPicPr>
            <p:cNvPr id="755" name="Google Shape;755;p11"/>
            <p:cNvPicPr preferRelativeResize="0"/>
            <p:nvPr/>
          </p:nvPicPr>
          <p:blipFill rotWithShape="1">
            <a:blip r:embed="rId30">
              <a:alphaModFix/>
            </a:blip>
            <a:srcRect b="0" l="0" r="0" t="0"/>
            <a:stretch/>
          </p:blipFill>
          <p:spPr>
            <a:xfrm>
              <a:off x="6317933" y="5076818"/>
              <a:ext cx="243268" cy="243268"/>
            </a:xfrm>
            <a:prstGeom prst="rect">
              <a:avLst/>
            </a:prstGeom>
            <a:noFill/>
            <a:ln>
              <a:noFill/>
            </a:ln>
          </p:spPr>
        </p:pic>
        <p:pic>
          <p:nvPicPr>
            <p:cNvPr descr="LinkedIn-icon - Plainwater" id="756" name="Google Shape;756;p11"/>
            <p:cNvPicPr preferRelativeResize="0"/>
            <p:nvPr/>
          </p:nvPicPr>
          <p:blipFill rotWithShape="1">
            <a:blip r:embed="rId31">
              <a:alphaModFix/>
            </a:blip>
            <a:srcRect b="0" l="0" r="0" t="0"/>
            <a:stretch/>
          </p:blipFill>
          <p:spPr>
            <a:xfrm>
              <a:off x="6707151" y="5083859"/>
              <a:ext cx="229186" cy="229186"/>
            </a:xfrm>
            <a:prstGeom prst="rect">
              <a:avLst/>
            </a:prstGeom>
            <a:noFill/>
            <a:ln>
              <a:noFill/>
            </a:ln>
          </p:spPr>
        </p:pic>
      </p:grpSp>
      <p:cxnSp>
        <p:nvCxnSpPr>
          <p:cNvPr id="757" name="Google Shape;757;p11"/>
          <p:cNvCxnSpPr/>
          <p:nvPr/>
        </p:nvCxnSpPr>
        <p:spPr>
          <a:xfrm>
            <a:off x="2175029" y="5480855"/>
            <a:ext cx="670029" cy="0"/>
          </a:xfrm>
          <a:prstGeom prst="straightConnector1">
            <a:avLst/>
          </a:prstGeom>
          <a:noFill/>
          <a:ln cap="flat" cmpd="sng" w="19050">
            <a:solidFill>
              <a:srgbClr val="FF0000"/>
            </a:solidFill>
            <a:prstDash val="solid"/>
            <a:miter lim="800000"/>
            <a:headEnd len="sm" w="sm" type="none"/>
            <a:tailEnd len="med" w="med" type="triangle"/>
          </a:ln>
        </p:spPr>
      </p:cxnSp>
      <p:sp>
        <p:nvSpPr>
          <p:cNvPr id="758" name="Google Shape;758;p11"/>
          <p:cNvSpPr txBox="1"/>
          <p:nvPr/>
        </p:nvSpPr>
        <p:spPr>
          <a:xfrm>
            <a:off x="524868" y="4880908"/>
            <a:ext cx="1046560"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Réserver</a:t>
            </a:r>
            <a:endParaRPr/>
          </a:p>
        </p:txBody>
      </p:sp>
      <p:sp>
        <p:nvSpPr>
          <p:cNvPr id="759" name="Google Shape;759;p11"/>
          <p:cNvSpPr txBox="1"/>
          <p:nvPr/>
        </p:nvSpPr>
        <p:spPr>
          <a:xfrm>
            <a:off x="422033" y="1124568"/>
            <a:ext cx="11170346" cy="629083"/>
          </a:xfrm>
          <a:prstGeom prst="rect">
            <a:avLst/>
          </a:prstGeom>
          <a:noFill/>
          <a:ln>
            <a:noFill/>
          </a:ln>
        </p:spPr>
        <p:txBody>
          <a:bodyPr anchorCtr="0" anchor="t" bIns="45700" lIns="91425" spcFirstLastPara="1" rIns="91425" wrap="square" tIns="45700">
            <a:spAutoFit/>
          </a:bodyPr>
          <a:lstStyle/>
          <a:p>
            <a:pPr indent="0" lvl="0" marL="0" marR="0" rtl="0" algn="l">
              <a:lnSpc>
                <a:spcPct val="152666"/>
              </a:lnSpc>
              <a:spcBef>
                <a:spcPts val="0"/>
              </a:spcBef>
              <a:spcAft>
                <a:spcPts val="0"/>
              </a:spcAft>
              <a:buNone/>
            </a:pPr>
            <a:r>
              <a:rPr b="1" lang="fr-FR" sz="3000">
                <a:solidFill>
                  <a:srgbClr val="4294CF"/>
                </a:solidFill>
                <a:latin typeface="Arial"/>
                <a:ea typeface="Arial"/>
                <a:cs typeface="Arial"/>
                <a:sym typeface="Arial"/>
              </a:rPr>
              <a:t>Communiquer en interne, </a:t>
            </a:r>
            <a:r>
              <a:rPr b="1" lang="fr-FR" sz="3000">
                <a:solidFill>
                  <a:srgbClr val="2C3242"/>
                </a:solidFill>
                <a:latin typeface="Arial"/>
                <a:ea typeface="Arial"/>
                <a:cs typeface="Arial"/>
                <a:sym typeface="Arial"/>
              </a:rPr>
              <a:t>clairement et simplement</a:t>
            </a:r>
            <a:endParaRPr b="1" sz="3000">
              <a:solidFill>
                <a:srgbClr val="2C324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12"/>
          <p:cNvSpPr txBox="1"/>
          <p:nvPr/>
        </p:nvSpPr>
        <p:spPr>
          <a:xfrm>
            <a:off x="7697091" y="2347815"/>
            <a:ext cx="1822495" cy="3485252"/>
          </a:xfrm>
          <a:prstGeom prst="rect">
            <a:avLst/>
          </a:prstGeom>
          <a:noFill/>
          <a:ln cap="flat" cmpd="sng" w="9525">
            <a:solidFill>
              <a:srgbClr val="D8D8D8"/>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fr-FR" sz="1600">
                <a:solidFill>
                  <a:srgbClr val="00A4B4"/>
                </a:solidFill>
                <a:latin typeface="Arial"/>
                <a:ea typeface="Arial"/>
                <a:cs typeface="Arial"/>
                <a:sym typeface="Arial"/>
              </a:rPr>
              <a:t>Vous utilisez le CMS disponible par défaut.</a:t>
            </a:r>
            <a:endParaRPr/>
          </a:p>
          <a:p>
            <a:pPr indent="0" lvl="0" marL="0" marR="0" rtl="0" algn="l">
              <a:lnSpc>
                <a:spcPct val="153333"/>
              </a:lnSpc>
              <a:spcBef>
                <a:spcPts val="0"/>
              </a:spcBef>
              <a:spcAft>
                <a:spcPts val="0"/>
              </a:spcAft>
              <a:buNone/>
            </a:pPr>
            <a:r>
              <a:t/>
            </a:r>
            <a:endParaRPr sz="1200">
              <a:solidFill>
                <a:srgbClr val="2C3242"/>
              </a:solidFill>
              <a:latin typeface="Arial"/>
              <a:ea typeface="Arial"/>
              <a:cs typeface="Arial"/>
              <a:sym typeface="Arial"/>
            </a:endParaRPr>
          </a:p>
          <a:p>
            <a:pPr indent="0" lvl="0" marL="0" marR="0" rtl="0" algn="l">
              <a:lnSpc>
                <a:spcPct val="153333"/>
              </a:lnSpc>
              <a:spcBef>
                <a:spcPts val="0"/>
              </a:spcBef>
              <a:spcAft>
                <a:spcPts val="0"/>
              </a:spcAft>
              <a:buNone/>
            </a:pPr>
            <a:r>
              <a:t/>
            </a:r>
            <a:endParaRPr sz="1200">
              <a:solidFill>
                <a:srgbClr val="2C3242"/>
              </a:solidFill>
              <a:latin typeface="Arial"/>
              <a:ea typeface="Arial"/>
              <a:cs typeface="Arial"/>
              <a:sym typeface="Arial"/>
            </a:endParaRPr>
          </a:p>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Vous gérez </a:t>
            </a:r>
            <a:r>
              <a:rPr lang="fr-FR" sz="1200">
                <a:solidFill>
                  <a:srgbClr val="2C3242"/>
                </a:solidFill>
                <a:latin typeface="Arial"/>
                <a:ea typeface="Arial"/>
                <a:cs typeface="Arial"/>
                <a:sym typeface="Arial"/>
              </a:rPr>
              <a:t>votre communication de manière autonome en utilisant </a:t>
            </a:r>
            <a:r>
              <a:rPr b="1" lang="fr-FR" sz="1200">
                <a:solidFill>
                  <a:srgbClr val="2C3242"/>
                </a:solidFill>
                <a:latin typeface="Arial"/>
                <a:ea typeface="Arial"/>
                <a:cs typeface="Arial"/>
                <a:sym typeface="Arial"/>
              </a:rPr>
              <a:t>un CMS que nous vous mettons  à disposition</a:t>
            </a:r>
            <a:r>
              <a:rPr lang="fr-FR" sz="1200">
                <a:solidFill>
                  <a:srgbClr val="2C3242"/>
                </a:solidFill>
                <a:latin typeface="Arial"/>
                <a:ea typeface="Arial"/>
                <a:cs typeface="Arial"/>
                <a:sym typeface="Arial"/>
              </a:rPr>
              <a:t>.</a:t>
            </a:r>
            <a:endParaRPr/>
          </a:p>
        </p:txBody>
      </p:sp>
      <p:sp>
        <p:nvSpPr>
          <p:cNvPr id="765" name="Google Shape;765;p12"/>
          <p:cNvSpPr txBox="1"/>
          <p:nvPr>
            <p:ph type="title"/>
          </p:nvPr>
        </p:nvSpPr>
        <p:spPr>
          <a:xfrm>
            <a:off x="4285129" y="365125"/>
            <a:ext cx="7068671" cy="35540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C3242"/>
              </a:buClr>
              <a:buSzPts val="1800"/>
              <a:buFont typeface="Arial"/>
              <a:buNone/>
            </a:pPr>
            <a:r>
              <a:rPr lang="fr-FR" cap="none"/>
              <a:t>3 OPTIONS POUR ANIMER VOS FLUX D’INFORMATION CONTINUS</a:t>
            </a:r>
            <a:endParaRPr/>
          </a:p>
        </p:txBody>
      </p:sp>
      <p:sp>
        <p:nvSpPr>
          <p:cNvPr id="766" name="Google Shape;766;p12"/>
          <p:cNvSpPr txBox="1"/>
          <p:nvPr/>
        </p:nvSpPr>
        <p:spPr>
          <a:xfrm>
            <a:off x="5513000" y="2347815"/>
            <a:ext cx="1822495" cy="3485252"/>
          </a:xfrm>
          <a:prstGeom prst="rect">
            <a:avLst/>
          </a:prstGeom>
          <a:noFill/>
          <a:ln cap="flat" cmpd="sng" w="9525">
            <a:solidFill>
              <a:srgbClr val="D8D8D8"/>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fr-FR" sz="1600">
                <a:solidFill>
                  <a:srgbClr val="FEAA33"/>
                </a:solidFill>
                <a:latin typeface="Arial"/>
                <a:ea typeface="Arial"/>
                <a:cs typeface="Arial"/>
                <a:sym typeface="Arial"/>
              </a:rPr>
              <a:t>Vous utilisez votre CMS existant, </a:t>
            </a:r>
            <a:br>
              <a:rPr b="1" lang="fr-FR" sz="1600">
                <a:solidFill>
                  <a:srgbClr val="FEAA33"/>
                </a:solidFill>
                <a:latin typeface="Arial"/>
                <a:ea typeface="Arial"/>
                <a:cs typeface="Arial"/>
                <a:sym typeface="Arial"/>
              </a:rPr>
            </a:br>
            <a:r>
              <a:rPr b="1" lang="fr-FR" sz="1600">
                <a:solidFill>
                  <a:srgbClr val="FEAA33"/>
                </a:solidFill>
                <a:latin typeface="Arial"/>
                <a:ea typeface="Arial"/>
                <a:cs typeface="Arial"/>
                <a:sym typeface="Arial"/>
              </a:rPr>
              <a:t>et intégré à l’application.</a:t>
            </a:r>
            <a:endParaRPr/>
          </a:p>
          <a:p>
            <a:pPr indent="0" lvl="0" marL="0" marR="0" rtl="0" algn="l">
              <a:lnSpc>
                <a:spcPct val="115000"/>
              </a:lnSpc>
              <a:spcBef>
                <a:spcPts val="0"/>
              </a:spcBef>
              <a:spcAft>
                <a:spcPts val="0"/>
              </a:spcAft>
              <a:buNone/>
            </a:pPr>
            <a:r>
              <a:t/>
            </a:r>
            <a:endParaRPr b="1" sz="1600">
              <a:solidFill>
                <a:srgbClr val="2C3242"/>
              </a:solidFill>
              <a:latin typeface="Arial"/>
              <a:ea typeface="Arial"/>
              <a:cs typeface="Arial"/>
              <a:sym typeface="Arial"/>
            </a:endParaRPr>
          </a:p>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Vous gérez </a:t>
            </a:r>
            <a:r>
              <a:rPr lang="fr-FR" sz="1200">
                <a:solidFill>
                  <a:srgbClr val="2C3242"/>
                </a:solidFill>
                <a:latin typeface="Arial"/>
                <a:ea typeface="Arial"/>
                <a:cs typeface="Arial"/>
                <a:sym typeface="Arial"/>
              </a:rPr>
              <a:t>votre communication de manière autonome en utilisant </a:t>
            </a:r>
            <a:r>
              <a:rPr b="1" lang="fr-FR" sz="1200">
                <a:solidFill>
                  <a:srgbClr val="2C3242"/>
                </a:solidFill>
                <a:latin typeface="Arial"/>
                <a:ea typeface="Arial"/>
                <a:cs typeface="Arial"/>
                <a:sym typeface="Arial"/>
              </a:rPr>
              <a:t>votre CMS</a:t>
            </a:r>
            <a:r>
              <a:rPr lang="fr-FR" sz="1200">
                <a:solidFill>
                  <a:srgbClr val="2C3242"/>
                </a:solidFill>
                <a:latin typeface="Arial"/>
                <a:ea typeface="Arial"/>
                <a:cs typeface="Arial"/>
                <a:sym typeface="Arial"/>
              </a:rPr>
              <a:t>.</a:t>
            </a:r>
            <a:endParaRPr/>
          </a:p>
        </p:txBody>
      </p:sp>
      <p:sp>
        <p:nvSpPr>
          <p:cNvPr id="767" name="Google Shape;767;p12"/>
          <p:cNvSpPr txBox="1"/>
          <p:nvPr/>
        </p:nvSpPr>
        <p:spPr>
          <a:xfrm>
            <a:off x="9881181" y="2347815"/>
            <a:ext cx="1759984" cy="3485252"/>
          </a:xfrm>
          <a:prstGeom prst="rect">
            <a:avLst/>
          </a:prstGeom>
          <a:noFill/>
          <a:ln cap="flat" cmpd="sng" w="9525">
            <a:solidFill>
              <a:srgbClr val="D8D8D8"/>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fr-FR" sz="1600">
                <a:solidFill>
                  <a:srgbClr val="3E94CD"/>
                </a:solidFill>
                <a:latin typeface="Arial"/>
                <a:ea typeface="Arial"/>
                <a:cs typeface="Arial"/>
                <a:sym typeface="Arial"/>
              </a:rPr>
              <a:t>Nous gérons et animons votre communication.</a:t>
            </a:r>
            <a:endParaRPr/>
          </a:p>
          <a:p>
            <a:pPr indent="0" lvl="0" marL="0" marR="0" rtl="0" algn="l">
              <a:lnSpc>
                <a:spcPct val="115000"/>
              </a:lnSpc>
              <a:spcBef>
                <a:spcPts val="0"/>
              </a:spcBef>
              <a:spcAft>
                <a:spcPts val="0"/>
              </a:spcAft>
              <a:buNone/>
            </a:pPr>
            <a:r>
              <a:t/>
            </a:r>
            <a:endParaRPr b="1" sz="1600">
              <a:solidFill>
                <a:srgbClr val="2C3242"/>
              </a:solidFill>
              <a:latin typeface="Arial"/>
              <a:ea typeface="Arial"/>
              <a:cs typeface="Arial"/>
              <a:sym typeface="Arial"/>
            </a:endParaRPr>
          </a:p>
          <a:p>
            <a:pPr indent="0" lvl="0" marL="0" marR="0" rtl="0" algn="l">
              <a:lnSpc>
                <a:spcPct val="115000"/>
              </a:lnSpc>
              <a:spcBef>
                <a:spcPts val="0"/>
              </a:spcBef>
              <a:spcAft>
                <a:spcPts val="0"/>
              </a:spcAft>
              <a:buNone/>
            </a:pPr>
            <a:r>
              <a:t/>
            </a:r>
            <a:endParaRPr b="1" sz="1600">
              <a:solidFill>
                <a:srgbClr val="2C3242"/>
              </a:solidFill>
              <a:latin typeface="Arial"/>
              <a:ea typeface="Arial"/>
              <a:cs typeface="Arial"/>
              <a:sym typeface="Arial"/>
            </a:endParaRPr>
          </a:p>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Nous administrons le CMS</a:t>
            </a:r>
            <a:r>
              <a:rPr lang="fr-FR" sz="1200">
                <a:solidFill>
                  <a:srgbClr val="2C3242"/>
                </a:solidFill>
                <a:latin typeface="Arial"/>
                <a:ea typeface="Arial"/>
                <a:cs typeface="Arial"/>
                <a:sym typeface="Arial"/>
              </a:rPr>
              <a:t> associé à l’application et </a:t>
            </a:r>
            <a:r>
              <a:rPr b="1" lang="fr-FR" sz="1200">
                <a:solidFill>
                  <a:srgbClr val="2C3242"/>
                </a:solidFill>
                <a:latin typeface="Arial"/>
                <a:ea typeface="Arial"/>
                <a:cs typeface="Arial"/>
                <a:sym typeface="Arial"/>
              </a:rPr>
              <a:t>nous réalisons vos contenus </a:t>
            </a:r>
            <a:r>
              <a:rPr lang="fr-FR" sz="1200">
                <a:solidFill>
                  <a:srgbClr val="2C3242"/>
                </a:solidFill>
                <a:latin typeface="Arial"/>
                <a:ea typeface="Arial"/>
                <a:cs typeface="Arial"/>
                <a:sym typeface="Arial"/>
              </a:rPr>
              <a:t>de communication</a:t>
            </a:r>
            <a:r>
              <a:rPr b="1" lang="fr-FR" sz="1200">
                <a:solidFill>
                  <a:srgbClr val="2C3242"/>
                </a:solidFill>
                <a:latin typeface="Arial"/>
                <a:ea typeface="Arial"/>
                <a:cs typeface="Arial"/>
                <a:sym typeface="Arial"/>
              </a:rPr>
              <a:t>. </a:t>
            </a:r>
            <a:endParaRPr/>
          </a:p>
          <a:p>
            <a:pPr indent="0" lvl="0" marL="0" marR="0" rtl="0" algn="l">
              <a:lnSpc>
                <a:spcPct val="153333"/>
              </a:lnSpc>
              <a:spcBef>
                <a:spcPts val="0"/>
              </a:spcBef>
              <a:spcAft>
                <a:spcPts val="0"/>
              </a:spcAft>
              <a:buNone/>
            </a:pPr>
            <a:r>
              <a:t/>
            </a:r>
            <a:endParaRPr b="1" sz="1200">
              <a:solidFill>
                <a:srgbClr val="2C3242"/>
              </a:solidFill>
              <a:latin typeface="Arial"/>
              <a:ea typeface="Arial"/>
              <a:cs typeface="Arial"/>
              <a:sym typeface="Arial"/>
            </a:endParaRPr>
          </a:p>
        </p:txBody>
      </p:sp>
      <p:pic>
        <p:nvPicPr>
          <p:cNvPr id="768" name="Google Shape;768;p12"/>
          <p:cNvPicPr preferRelativeResize="0"/>
          <p:nvPr/>
        </p:nvPicPr>
        <p:blipFill rotWithShape="1">
          <a:blip r:embed="rId3">
            <a:alphaModFix/>
          </a:blip>
          <a:srcRect b="0" l="0" r="0" t="0"/>
          <a:stretch/>
        </p:blipFill>
        <p:spPr>
          <a:xfrm>
            <a:off x="10820635" y="5161284"/>
            <a:ext cx="720845" cy="496263"/>
          </a:xfrm>
          <a:prstGeom prst="rect">
            <a:avLst/>
          </a:prstGeom>
          <a:noFill/>
          <a:ln>
            <a:noFill/>
          </a:ln>
        </p:spPr>
      </p:pic>
      <p:pic>
        <p:nvPicPr>
          <p:cNvPr id="769" name="Google Shape;769;p12"/>
          <p:cNvPicPr preferRelativeResize="0"/>
          <p:nvPr/>
        </p:nvPicPr>
        <p:blipFill rotWithShape="1">
          <a:blip r:embed="rId4">
            <a:alphaModFix/>
          </a:blip>
          <a:srcRect b="0" l="0" r="0" t="0"/>
          <a:stretch/>
        </p:blipFill>
        <p:spPr>
          <a:xfrm>
            <a:off x="9996836" y="5126011"/>
            <a:ext cx="521271" cy="566809"/>
          </a:xfrm>
          <a:prstGeom prst="rect">
            <a:avLst/>
          </a:prstGeom>
          <a:noFill/>
          <a:ln>
            <a:noFill/>
          </a:ln>
        </p:spPr>
      </p:pic>
      <p:sp>
        <p:nvSpPr>
          <p:cNvPr id="770" name="Google Shape;770;p12"/>
          <p:cNvSpPr txBox="1"/>
          <p:nvPr/>
        </p:nvSpPr>
        <p:spPr>
          <a:xfrm>
            <a:off x="10465304" y="5247833"/>
            <a:ext cx="408134" cy="323165"/>
          </a:xfrm>
          <a:prstGeom prst="rect">
            <a:avLst/>
          </a:prstGeom>
          <a:noFill/>
          <a:ln>
            <a:noFill/>
          </a:ln>
        </p:spPr>
        <p:txBody>
          <a:bodyPr anchorCtr="0" anchor="t" bIns="45700" lIns="91425" spcFirstLastPara="1" rIns="91425" wrap="square" tIns="45700">
            <a:spAutoFit/>
          </a:bodyPr>
          <a:lstStyle/>
          <a:p>
            <a:pPr indent="0" lvl="0" marL="0" marR="0" rtl="0" algn="ctr">
              <a:lnSpc>
                <a:spcPct val="102222"/>
              </a:lnSpc>
              <a:spcBef>
                <a:spcPts val="0"/>
              </a:spcBef>
              <a:spcAft>
                <a:spcPts val="0"/>
              </a:spcAft>
              <a:buNone/>
            </a:pPr>
            <a:r>
              <a:rPr b="1" lang="fr-FR" sz="1800">
                <a:solidFill>
                  <a:srgbClr val="2C3242"/>
                </a:solidFill>
                <a:latin typeface="Arial"/>
                <a:ea typeface="Arial"/>
                <a:cs typeface="Arial"/>
                <a:sym typeface="Arial"/>
              </a:rPr>
              <a:t>+</a:t>
            </a:r>
            <a:endParaRPr/>
          </a:p>
        </p:txBody>
      </p:sp>
      <p:sp>
        <p:nvSpPr>
          <p:cNvPr id="771" name="Google Shape;771;p12"/>
          <p:cNvSpPr/>
          <p:nvPr/>
        </p:nvSpPr>
        <p:spPr>
          <a:xfrm rot="5400000">
            <a:off x="1556338" y="2242086"/>
            <a:ext cx="1408549" cy="4521224"/>
          </a:xfrm>
          <a:prstGeom prst="round2SameRect">
            <a:avLst>
              <a:gd fmla="val 15290" name="adj1"/>
              <a:gd fmla="val 0" name="adj2"/>
            </a:avLst>
          </a:prstGeom>
          <a:solidFill>
            <a:srgbClr val="4294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2" name="Google Shape;772;p12"/>
          <p:cNvSpPr txBox="1"/>
          <p:nvPr/>
        </p:nvSpPr>
        <p:spPr>
          <a:xfrm>
            <a:off x="504093" y="3827257"/>
            <a:ext cx="3781036" cy="135088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fr-FR" sz="1400">
                <a:solidFill>
                  <a:schemeClr val="lt1"/>
                </a:solidFill>
                <a:latin typeface="Arial"/>
                <a:ea typeface="Arial"/>
                <a:cs typeface="Arial"/>
                <a:sym typeface="Arial"/>
              </a:rPr>
              <a:t>Grâce au Système de Gestion de Contenu (</a:t>
            </a:r>
            <a:r>
              <a:rPr b="1" lang="fr-FR" sz="1400">
                <a:solidFill>
                  <a:schemeClr val="lt1"/>
                </a:solidFill>
                <a:latin typeface="Arial"/>
                <a:ea typeface="Arial"/>
                <a:cs typeface="Arial"/>
                <a:sym typeface="Arial"/>
              </a:rPr>
              <a:t>CMS</a:t>
            </a:r>
            <a:r>
              <a:rPr lang="fr-FR" sz="1400">
                <a:solidFill>
                  <a:schemeClr val="lt1"/>
                </a:solidFill>
                <a:latin typeface="Arial"/>
                <a:ea typeface="Arial"/>
                <a:cs typeface="Arial"/>
                <a:sym typeface="Arial"/>
              </a:rPr>
              <a:t>), </a:t>
            </a:r>
            <a:r>
              <a:rPr b="1" lang="fr-FR" sz="1400">
                <a:solidFill>
                  <a:schemeClr val="lt1"/>
                </a:solidFill>
                <a:latin typeface="Arial"/>
                <a:ea typeface="Arial"/>
                <a:cs typeface="Arial"/>
                <a:sym typeface="Arial"/>
              </a:rPr>
              <a:t>votre communication est parfaitement intégrée dans l’expérience mobile</a:t>
            </a:r>
            <a:endParaRPr sz="1400">
              <a:solidFill>
                <a:schemeClr val="lt1"/>
              </a:solidFill>
              <a:latin typeface="Calibri"/>
              <a:ea typeface="Calibri"/>
              <a:cs typeface="Calibri"/>
              <a:sym typeface="Calibri"/>
            </a:endParaRPr>
          </a:p>
        </p:txBody>
      </p:sp>
      <p:sp>
        <p:nvSpPr>
          <p:cNvPr id="773" name="Google Shape;773;p12"/>
          <p:cNvSpPr txBox="1"/>
          <p:nvPr/>
        </p:nvSpPr>
        <p:spPr>
          <a:xfrm>
            <a:off x="504092" y="2347815"/>
            <a:ext cx="526366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200">
                <a:solidFill>
                  <a:srgbClr val="4294CF"/>
                </a:solidFill>
                <a:latin typeface="Arial"/>
                <a:ea typeface="Arial"/>
                <a:cs typeface="Arial"/>
                <a:sym typeface="Arial"/>
              </a:rPr>
              <a:t>Structurer </a:t>
            </a:r>
            <a:r>
              <a:rPr b="1" lang="fr-FR" sz="4200">
                <a:solidFill>
                  <a:srgbClr val="2C3242"/>
                </a:solidFill>
                <a:latin typeface="Arial"/>
                <a:ea typeface="Arial"/>
                <a:cs typeface="Arial"/>
                <a:sym typeface="Arial"/>
              </a:rPr>
              <a:t>votre communication</a:t>
            </a:r>
            <a:endParaRPr sz="4200">
              <a:solidFill>
                <a:srgbClr val="2C3242"/>
              </a:solidFill>
              <a:latin typeface="Arial"/>
              <a:ea typeface="Arial"/>
              <a:cs typeface="Arial"/>
              <a:sym typeface="Arial"/>
            </a:endParaRPr>
          </a:p>
        </p:txBody>
      </p:sp>
      <p:grpSp>
        <p:nvGrpSpPr>
          <p:cNvPr id="774" name="Google Shape;774;p12"/>
          <p:cNvGrpSpPr/>
          <p:nvPr/>
        </p:nvGrpSpPr>
        <p:grpSpPr>
          <a:xfrm>
            <a:off x="7998527" y="1244818"/>
            <a:ext cx="1113142" cy="1036559"/>
            <a:chOff x="7998527" y="1244818"/>
            <a:chExt cx="1113142" cy="1036559"/>
          </a:xfrm>
        </p:grpSpPr>
        <p:sp>
          <p:nvSpPr>
            <p:cNvPr id="775" name="Google Shape;775;p12"/>
            <p:cNvSpPr/>
            <p:nvPr/>
          </p:nvSpPr>
          <p:spPr>
            <a:xfrm flipH="1" rot="10487557">
              <a:off x="8021305" y="2103483"/>
              <a:ext cx="1086760" cy="128842"/>
            </a:xfrm>
            <a:prstGeom prst="parallelogram">
              <a:avLst>
                <a:gd fmla="val 84840" name="adj"/>
              </a:avLst>
            </a:prstGeom>
            <a:solidFill>
              <a:srgbClr val="164E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776" name="Google Shape;776;p12"/>
            <p:cNvGrpSpPr/>
            <p:nvPr/>
          </p:nvGrpSpPr>
          <p:grpSpPr>
            <a:xfrm>
              <a:off x="7998527" y="1244818"/>
              <a:ext cx="1112631" cy="1027890"/>
              <a:chOff x="7032928" y="1226595"/>
              <a:chExt cx="1059356" cy="1002925"/>
            </a:xfrm>
          </p:grpSpPr>
          <p:sp>
            <p:nvSpPr>
              <p:cNvPr id="777" name="Google Shape;777;p12"/>
              <p:cNvSpPr/>
              <p:nvPr/>
            </p:nvSpPr>
            <p:spPr>
              <a:xfrm>
                <a:off x="7764460" y="1226595"/>
                <a:ext cx="327824" cy="910907"/>
              </a:xfrm>
              <a:custGeom>
                <a:rect b="b" l="l" r="r" t="t"/>
                <a:pathLst>
                  <a:path extrusionOk="0" h="291" w="108">
                    <a:moveTo>
                      <a:pt x="0" y="0"/>
                    </a:moveTo>
                    <a:lnTo>
                      <a:pt x="103" y="110"/>
                    </a:lnTo>
                    <a:lnTo>
                      <a:pt x="108" y="291"/>
                    </a:lnTo>
                    <a:lnTo>
                      <a:pt x="58" y="284"/>
                    </a:lnTo>
                    <a:lnTo>
                      <a:pt x="0" y="260"/>
                    </a:lnTo>
                    <a:lnTo>
                      <a:pt x="0" y="0"/>
                    </a:lnTo>
                    <a:close/>
                  </a:path>
                </a:pathLst>
              </a:custGeom>
              <a:solidFill>
                <a:srgbClr val="164E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78" name="Google Shape;778;p12"/>
              <p:cNvSpPr/>
              <p:nvPr/>
            </p:nvSpPr>
            <p:spPr>
              <a:xfrm>
                <a:off x="7032928" y="1226595"/>
                <a:ext cx="731532" cy="935949"/>
              </a:xfrm>
              <a:custGeom>
                <a:rect b="b" l="l" r="r" t="t"/>
                <a:pathLst>
                  <a:path extrusionOk="0" h="299" w="241">
                    <a:moveTo>
                      <a:pt x="20" y="57"/>
                    </a:moveTo>
                    <a:lnTo>
                      <a:pt x="241" y="0"/>
                    </a:lnTo>
                    <a:lnTo>
                      <a:pt x="241" y="258"/>
                    </a:lnTo>
                    <a:lnTo>
                      <a:pt x="183" y="268"/>
                    </a:lnTo>
                    <a:lnTo>
                      <a:pt x="116" y="277"/>
                    </a:lnTo>
                    <a:lnTo>
                      <a:pt x="80" y="284"/>
                    </a:lnTo>
                    <a:lnTo>
                      <a:pt x="0" y="299"/>
                    </a:lnTo>
                    <a:lnTo>
                      <a:pt x="20" y="57"/>
                    </a:lnTo>
                    <a:close/>
                  </a:path>
                </a:pathLst>
              </a:custGeom>
              <a:solidFill>
                <a:srgbClr val="00A4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79" name="Google Shape;779;p12"/>
              <p:cNvSpPr/>
              <p:nvPr/>
            </p:nvSpPr>
            <p:spPr>
              <a:xfrm>
                <a:off x="7033542" y="2114340"/>
                <a:ext cx="239797" cy="115180"/>
              </a:xfrm>
              <a:custGeom>
                <a:rect b="b" l="l" r="r" t="t"/>
                <a:pathLst>
                  <a:path extrusionOk="0" h="34" w="79">
                    <a:moveTo>
                      <a:pt x="0" y="15"/>
                    </a:moveTo>
                    <a:lnTo>
                      <a:pt x="45" y="34"/>
                    </a:lnTo>
                    <a:lnTo>
                      <a:pt x="79" y="0"/>
                    </a:lnTo>
                    <a:lnTo>
                      <a:pt x="0" y="15"/>
                    </a:lnTo>
                    <a:close/>
                  </a:path>
                </a:pathLst>
              </a:custGeom>
              <a:solidFill>
                <a:srgbClr val="164E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80" name="Google Shape;780;p12"/>
              <p:cNvSpPr/>
              <p:nvPr/>
            </p:nvSpPr>
            <p:spPr>
              <a:xfrm>
                <a:off x="7573861" y="2031706"/>
                <a:ext cx="343000" cy="73879"/>
              </a:xfrm>
              <a:custGeom>
                <a:rect b="b" l="l" r="r" t="t"/>
                <a:pathLst>
                  <a:path extrusionOk="0" h="9834" w="10000">
                    <a:moveTo>
                      <a:pt x="0" y="4834"/>
                    </a:moveTo>
                    <a:lnTo>
                      <a:pt x="5628" y="0"/>
                    </a:lnTo>
                    <a:lnTo>
                      <a:pt x="10000" y="9834"/>
                    </a:lnTo>
                    <a:lnTo>
                      <a:pt x="0" y="4834"/>
                    </a:lnTo>
                    <a:close/>
                  </a:path>
                </a:pathLst>
              </a:custGeom>
              <a:solidFill>
                <a:srgbClr val="164E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81" name="Google Shape;781;p12"/>
              <p:cNvSpPr/>
              <p:nvPr/>
            </p:nvSpPr>
            <p:spPr>
              <a:xfrm>
                <a:off x="7218087" y="1405020"/>
                <a:ext cx="452275" cy="613532"/>
              </a:xfrm>
              <a:custGeom>
                <a:rect b="b" l="l" r="r" t="t"/>
                <a:pathLst>
                  <a:path extrusionOk="0" h="196" w="149">
                    <a:moveTo>
                      <a:pt x="9" y="41"/>
                    </a:moveTo>
                    <a:lnTo>
                      <a:pt x="149" y="0"/>
                    </a:lnTo>
                    <a:lnTo>
                      <a:pt x="146" y="170"/>
                    </a:lnTo>
                    <a:lnTo>
                      <a:pt x="0" y="196"/>
                    </a:lnTo>
                    <a:lnTo>
                      <a:pt x="9" y="4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82" name="Google Shape;782;p12"/>
              <p:cNvSpPr/>
              <p:nvPr/>
            </p:nvSpPr>
            <p:spPr>
              <a:xfrm>
                <a:off x="7114884" y="1323633"/>
                <a:ext cx="555479" cy="704309"/>
              </a:xfrm>
              <a:custGeom>
                <a:rect b="b" l="l" r="r" t="t"/>
                <a:pathLst>
                  <a:path extrusionOk="0" h="225" w="183">
                    <a:moveTo>
                      <a:pt x="34" y="220"/>
                    </a:moveTo>
                    <a:lnTo>
                      <a:pt x="43" y="67"/>
                    </a:lnTo>
                    <a:lnTo>
                      <a:pt x="183" y="26"/>
                    </a:lnTo>
                    <a:lnTo>
                      <a:pt x="183" y="0"/>
                    </a:lnTo>
                    <a:lnTo>
                      <a:pt x="14" y="43"/>
                    </a:lnTo>
                    <a:lnTo>
                      <a:pt x="0" y="225"/>
                    </a:lnTo>
                    <a:lnTo>
                      <a:pt x="34" y="220"/>
                    </a:lnTo>
                    <a:close/>
                  </a:path>
                </a:pathLst>
              </a:custGeom>
              <a:solidFill>
                <a:srgbClr val="1D65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83" name="Google Shape;783;p12"/>
              <p:cNvSpPr txBox="1"/>
              <p:nvPr/>
            </p:nvSpPr>
            <p:spPr>
              <a:xfrm>
                <a:off x="7247379" y="1368991"/>
                <a:ext cx="408053" cy="6029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000">
                    <a:solidFill>
                      <a:srgbClr val="00A4B4"/>
                    </a:solidFill>
                    <a:latin typeface="Arial"/>
                    <a:ea typeface="Arial"/>
                    <a:cs typeface="Arial"/>
                    <a:sym typeface="Arial"/>
                  </a:rPr>
                  <a:t>2</a:t>
                </a:r>
                <a:endParaRPr/>
              </a:p>
            </p:txBody>
          </p:sp>
        </p:grpSp>
      </p:grpSp>
      <p:grpSp>
        <p:nvGrpSpPr>
          <p:cNvPr id="784" name="Google Shape;784;p12"/>
          <p:cNvGrpSpPr/>
          <p:nvPr/>
        </p:nvGrpSpPr>
        <p:grpSpPr>
          <a:xfrm>
            <a:off x="10270545" y="1329185"/>
            <a:ext cx="1060093" cy="934555"/>
            <a:chOff x="10191240" y="1175265"/>
            <a:chExt cx="1162560" cy="1070550"/>
          </a:xfrm>
        </p:grpSpPr>
        <p:sp>
          <p:nvSpPr>
            <p:cNvPr id="785" name="Google Shape;785;p12"/>
            <p:cNvSpPr/>
            <p:nvPr/>
          </p:nvSpPr>
          <p:spPr>
            <a:xfrm>
              <a:off x="10191240" y="1175265"/>
              <a:ext cx="279257" cy="1070550"/>
            </a:xfrm>
            <a:custGeom>
              <a:rect b="b" l="l" r="r" t="t"/>
              <a:pathLst>
                <a:path extrusionOk="0" h="342" w="92">
                  <a:moveTo>
                    <a:pt x="92" y="0"/>
                  </a:moveTo>
                  <a:lnTo>
                    <a:pt x="17" y="72"/>
                  </a:lnTo>
                  <a:lnTo>
                    <a:pt x="0" y="337"/>
                  </a:lnTo>
                  <a:lnTo>
                    <a:pt x="73" y="342"/>
                  </a:lnTo>
                  <a:lnTo>
                    <a:pt x="92" y="0"/>
                  </a:lnTo>
                  <a:close/>
                </a:path>
              </a:pathLst>
            </a:custGeom>
            <a:solidFill>
              <a:srgbClr val="2E75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86" name="Google Shape;786;p12"/>
            <p:cNvSpPr/>
            <p:nvPr/>
          </p:nvSpPr>
          <p:spPr>
            <a:xfrm>
              <a:off x="10412824" y="1175265"/>
              <a:ext cx="940976" cy="1070550"/>
            </a:xfrm>
            <a:custGeom>
              <a:rect b="b" l="l" r="r" t="t"/>
              <a:pathLst>
                <a:path extrusionOk="0" h="342" w="310">
                  <a:moveTo>
                    <a:pt x="19" y="0"/>
                  </a:moveTo>
                  <a:lnTo>
                    <a:pt x="291" y="33"/>
                  </a:lnTo>
                  <a:lnTo>
                    <a:pt x="310" y="342"/>
                  </a:lnTo>
                  <a:lnTo>
                    <a:pt x="0" y="342"/>
                  </a:lnTo>
                  <a:lnTo>
                    <a:pt x="19" y="0"/>
                  </a:lnTo>
                  <a:close/>
                </a:path>
              </a:pathLst>
            </a:custGeom>
            <a:solidFill>
              <a:srgbClr val="5B9B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87" name="Google Shape;787;p12"/>
            <p:cNvSpPr/>
            <p:nvPr/>
          </p:nvSpPr>
          <p:spPr>
            <a:xfrm>
              <a:off x="10585842" y="1316127"/>
              <a:ext cx="664753" cy="801347"/>
            </a:xfrm>
            <a:custGeom>
              <a:rect b="b" l="l" r="r" t="t"/>
              <a:pathLst>
                <a:path extrusionOk="0" h="256" w="219">
                  <a:moveTo>
                    <a:pt x="0" y="0"/>
                  </a:moveTo>
                  <a:lnTo>
                    <a:pt x="207" y="22"/>
                  </a:lnTo>
                  <a:lnTo>
                    <a:pt x="219" y="256"/>
                  </a:lnTo>
                  <a:lnTo>
                    <a:pt x="188" y="256"/>
                  </a:lnTo>
                  <a:lnTo>
                    <a:pt x="181" y="34"/>
                  </a:lnTo>
                  <a:lnTo>
                    <a:pt x="0" y="19"/>
                  </a:lnTo>
                  <a:lnTo>
                    <a:pt x="0" y="0"/>
                  </a:lnTo>
                  <a:close/>
                </a:path>
              </a:pathLst>
            </a:custGeom>
            <a:solidFill>
              <a:srgbClr val="2E75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88" name="Google Shape;788;p12"/>
            <p:cNvSpPr/>
            <p:nvPr/>
          </p:nvSpPr>
          <p:spPr>
            <a:xfrm>
              <a:off x="10558524" y="1369341"/>
              <a:ext cx="604046" cy="748133"/>
            </a:xfrm>
            <a:custGeom>
              <a:rect b="b" l="l" r="r" t="t"/>
              <a:pathLst>
                <a:path extrusionOk="0" h="239" w="199">
                  <a:moveTo>
                    <a:pt x="9" y="0"/>
                  </a:moveTo>
                  <a:lnTo>
                    <a:pt x="190" y="17"/>
                  </a:lnTo>
                  <a:lnTo>
                    <a:pt x="199" y="239"/>
                  </a:lnTo>
                  <a:lnTo>
                    <a:pt x="0" y="237"/>
                  </a:lnTo>
                  <a:lnTo>
                    <a:pt x="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89" name="Google Shape;789;p12"/>
            <p:cNvSpPr txBox="1"/>
            <p:nvPr/>
          </p:nvSpPr>
          <p:spPr>
            <a:xfrm>
              <a:off x="10617407" y="1334034"/>
              <a:ext cx="515429" cy="799653"/>
            </a:xfrm>
            <a:prstGeom prst="rect">
              <a:avLst/>
            </a:prstGeom>
            <a:noFill/>
            <a:ln>
              <a:noFill/>
            </a:ln>
          </p:spPr>
          <p:txBody>
            <a:bodyPr anchorCtr="0" anchor="t" bIns="45700" lIns="91425" spcFirstLastPara="1" rIns="91425" wrap="square" tIns="36000">
              <a:spAutoFit/>
            </a:bodyPr>
            <a:lstStyle/>
            <a:p>
              <a:pPr indent="0" lvl="0" marL="0" marR="0" rtl="0" algn="l">
                <a:spcBef>
                  <a:spcPts val="0"/>
                </a:spcBef>
                <a:spcAft>
                  <a:spcPts val="0"/>
                </a:spcAft>
                <a:buNone/>
              </a:pPr>
              <a:r>
                <a:rPr b="1" lang="fr-FR" sz="4000">
                  <a:solidFill>
                    <a:srgbClr val="3E94CD"/>
                  </a:solidFill>
                  <a:latin typeface="Arial"/>
                  <a:ea typeface="Arial"/>
                  <a:cs typeface="Arial"/>
                  <a:sym typeface="Arial"/>
                </a:rPr>
                <a:t>3</a:t>
              </a:r>
              <a:endParaRPr/>
            </a:p>
          </p:txBody>
        </p:sp>
      </p:grpSp>
      <p:grpSp>
        <p:nvGrpSpPr>
          <p:cNvPr id="790" name="Google Shape;790;p12"/>
          <p:cNvGrpSpPr/>
          <p:nvPr/>
        </p:nvGrpSpPr>
        <p:grpSpPr>
          <a:xfrm>
            <a:off x="5889568" y="1267594"/>
            <a:ext cx="975432" cy="1062715"/>
            <a:chOff x="5889568" y="1267594"/>
            <a:chExt cx="975432" cy="1062715"/>
          </a:xfrm>
        </p:grpSpPr>
        <p:grpSp>
          <p:nvGrpSpPr>
            <p:cNvPr id="791" name="Google Shape;791;p12"/>
            <p:cNvGrpSpPr/>
            <p:nvPr/>
          </p:nvGrpSpPr>
          <p:grpSpPr>
            <a:xfrm>
              <a:off x="5889568" y="1267594"/>
              <a:ext cx="966923" cy="908633"/>
              <a:chOff x="5964899" y="1388292"/>
              <a:chExt cx="771921" cy="691917"/>
            </a:xfrm>
          </p:grpSpPr>
          <p:grpSp>
            <p:nvGrpSpPr>
              <p:cNvPr id="792" name="Google Shape;792;p12"/>
              <p:cNvGrpSpPr/>
              <p:nvPr/>
            </p:nvGrpSpPr>
            <p:grpSpPr>
              <a:xfrm flipH="1">
                <a:off x="5964899" y="1388292"/>
                <a:ext cx="771921" cy="691917"/>
                <a:chOff x="6946658" y="743883"/>
                <a:chExt cx="2053906" cy="1785244"/>
              </a:xfrm>
            </p:grpSpPr>
            <p:sp>
              <p:nvSpPr>
                <p:cNvPr id="793" name="Google Shape;793;p12"/>
                <p:cNvSpPr/>
                <p:nvPr/>
              </p:nvSpPr>
              <p:spPr>
                <a:xfrm>
                  <a:off x="8385603" y="743883"/>
                  <a:ext cx="614961" cy="1737479"/>
                </a:xfrm>
                <a:custGeom>
                  <a:rect b="b" l="l" r="r" t="t"/>
                  <a:pathLst>
                    <a:path extrusionOk="0" h="291" w="108">
                      <a:moveTo>
                        <a:pt x="0" y="0"/>
                      </a:moveTo>
                      <a:lnTo>
                        <a:pt x="103" y="110"/>
                      </a:lnTo>
                      <a:lnTo>
                        <a:pt x="108" y="291"/>
                      </a:lnTo>
                      <a:lnTo>
                        <a:pt x="58" y="284"/>
                      </a:lnTo>
                      <a:lnTo>
                        <a:pt x="0" y="260"/>
                      </a:lnTo>
                      <a:lnTo>
                        <a:pt x="0" y="0"/>
                      </a:lnTo>
                      <a:close/>
                    </a:path>
                  </a:pathLst>
                </a:custGeom>
                <a:solidFill>
                  <a:srgbClr val="FEAA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94" name="Google Shape;794;p12"/>
                <p:cNvSpPr/>
                <p:nvPr/>
              </p:nvSpPr>
              <p:spPr>
                <a:xfrm>
                  <a:off x="6946658" y="743883"/>
                  <a:ext cx="1438943" cy="1785244"/>
                </a:xfrm>
                <a:custGeom>
                  <a:rect b="b" l="l" r="r" t="t"/>
                  <a:pathLst>
                    <a:path extrusionOk="0" h="299" w="241">
                      <a:moveTo>
                        <a:pt x="20" y="57"/>
                      </a:moveTo>
                      <a:lnTo>
                        <a:pt x="241" y="0"/>
                      </a:lnTo>
                      <a:lnTo>
                        <a:pt x="241" y="258"/>
                      </a:lnTo>
                      <a:lnTo>
                        <a:pt x="183" y="268"/>
                      </a:lnTo>
                      <a:lnTo>
                        <a:pt x="116" y="277"/>
                      </a:lnTo>
                      <a:lnTo>
                        <a:pt x="80" y="284"/>
                      </a:lnTo>
                      <a:lnTo>
                        <a:pt x="0" y="299"/>
                      </a:lnTo>
                      <a:lnTo>
                        <a:pt x="20" y="57"/>
                      </a:lnTo>
                      <a:close/>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95" name="Google Shape;795;p12"/>
                <p:cNvSpPr/>
                <p:nvPr/>
              </p:nvSpPr>
              <p:spPr>
                <a:xfrm>
                  <a:off x="7310872" y="1084214"/>
                  <a:ext cx="889637" cy="1170260"/>
                </a:xfrm>
                <a:custGeom>
                  <a:rect b="b" l="l" r="r" t="t"/>
                  <a:pathLst>
                    <a:path extrusionOk="0" h="196" w="149">
                      <a:moveTo>
                        <a:pt x="9" y="41"/>
                      </a:moveTo>
                      <a:lnTo>
                        <a:pt x="149" y="0"/>
                      </a:lnTo>
                      <a:lnTo>
                        <a:pt x="146" y="170"/>
                      </a:lnTo>
                      <a:lnTo>
                        <a:pt x="0" y="196"/>
                      </a:lnTo>
                      <a:lnTo>
                        <a:pt x="9" y="4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96" name="Google Shape;796;p12"/>
                <p:cNvSpPr/>
                <p:nvPr/>
              </p:nvSpPr>
              <p:spPr>
                <a:xfrm>
                  <a:off x="7107867" y="928975"/>
                  <a:ext cx="1092642" cy="1343411"/>
                </a:xfrm>
                <a:custGeom>
                  <a:rect b="b" l="l" r="r" t="t"/>
                  <a:pathLst>
                    <a:path extrusionOk="0" h="225" w="183">
                      <a:moveTo>
                        <a:pt x="34" y="220"/>
                      </a:moveTo>
                      <a:lnTo>
                        <a:pt x="43" y="67"/>
                      </a:lnTo>
                      <a:lnTo>
                        <a:pt x="183" y="26"/>
                      </a:lnTo>
                      <a:lnTo>
                        <a:pt x="183" y="0"/>
                      </a:lnTo>
                      <a:lnTo>
                        <a:pt x="14" y="43"/>
                      </a:lnTo>
                      <a:lnTo>
                        <a:pt x="0" y="225"/>
                      </a:lnTo>
                      <a:lnTo>
                        <a:pt x="34" y="220"/>
                      </a:lnTo>
                      <a:close/>
                    </a:path>
                  </a:pathLst>
                </a:custGeom>
                <a:solidFill>
                  <a:srgbClr val="FEAA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797" name="Google Shape;797;p12"/>
              <p:cNvSpPr txBox="1"/>
              <p:nvPr/>
            </p:nvSpPr>
            <p:spPr>
              <a:xfrm>
                <a:off x="6242605" y="1483853"/>
                <a:ext cx="316611" cy="436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000">
                    <a:solidFill>
                      <a:srgbClr val="FEB958"/>
                    </a:solidFill>
                    <a:latin typeface="Arial"/>
                    <a:ea typeface="Arial"/>
                    <a:cs typeface="Arial"/>
                    <a:sym typeface="Arial"/>
                  </a:rPr>
                  <a:t>1</a:t>
                </a:r>
                <a:endParaRPr/>
              </a:p>
            </p:txBody>
          </p:sp>
        </p:grpSp>
        <p:sp>
          <p:nvSpPr>
            <p:cNvPr id="798" name="Google Shape;798;p12"/>
            <p:cNvSpPr/>
            <p:nvPr/>
          </p:nvSpPr>
          <p:spPr>
            <a:xfrm rot="647904">
              <a:off x="5903388" y="2079868"/>
              <a:ext cx="954850" cy="162432"/>
            </a:xfrm>
            <a:prstGeom prst="parallelogram">
              <a:avLst>
                <a:gd fmla="val 109103" name="adj"/>
              </a:avLst>
            </a:prstGeom>
            <a:solidFill>
              <a:srgbClr val="FEAA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pic>
        <p:nvPicPr>
          <p:cNvPr id="799" name="Google Shape;799;p12"/>
          <p:cNvPicPr preferRelativeResize="0"/>
          <p:nvPr/>
        </p:nvPicPr>
        <p:blipFill rotWithShape="1">
          <a:blip r:embed="rId3">
            <a:alphaModFix/>
          </a:blip>
          <a:srcRect b="0" l="0" r="0" t="0"/>
          <a:stretch/>
        </p:blipFill>
        <p:spPr>
          <a:xfrm>
            <a:off x="8587593" y="5161284"/>
            <a:ext cx="720845" cy="496263"/>
          </a:xfrm>
          <a:prstGeom prst="rect">
            <a:avLst/>
          </a:prstGeom>
          <a:noFill/>
          <a:ln>
            <a:noFill/>
          </a:ln>
        </p:spPr>
      </p:pic>
      <p:pic>
        <p:nvPicPr>
          <p:cNvPr id="800" name="Google Shape;800;p12"/>
          <p:cNvPicPr preferRelativeResize="0"/>
          <p:nvPr/>
        </p:nvPicPr>
        <p:blipFill rotWithShape="1">
          <a:blip r:embed="rId4">
            <a:alphaModFix/>
          </a:blip>
          <a:srcRect b="0" l="0" r="0" t="0"/>
          <a:stretch/>
        </p:blipFill>
        <p:spPr>
          <a:xfrm>
            <a:off x="7763794" y="5126011"/>
            <a:ext cx="521271" cy="566809"/>
          </a:xfrm>
          <a:prstGeom prst="rect">
            <a:avLst/>
          </a:prstGeom>
          <a:noFill/>
          <a:ln>
            <a:noFill/>
          </a:ln>
        </p:spPr>
      </p:pic>
      <p:sp>
        <p:nvSpPr>
          <p:cNvPr id="801" name="Google Shape;801;p12"/>
          <p:cNvSpPr txBox="1"/>
          <p:nvPr/>
        </p:nvSpPr>
        <p:spPr>
          <a:xfrm>
            <a:off x="8232262" y="5247833"/>
            <a:ext cx="408134" cy="323165"/>
          </a:xfrm>
          <a:prstGeom prst="rect">
            <a:avLst/>
          </a:prstGeom>
          <a:noFill/>
          <a:ln>
            <a:noFill/>
          </a:ln>
        </p:spPr>
        <p:txBody>
          <a:bodyPr anchorCtr="0" anchor="t" bIns="45700" lIns="91425" spcFirstLastPara="1" rIns="91425" wrap="square" tIns="45700">
            <a:spAutoFit/>
          </a:bodyPr>
          <a:lstStyle/>
          <a:p>
            <a:pPr indent="0" lvl="0" marL="0" marR="0" rtl="0" algn="ctr">
              <a:lnSpc>
                <a:spcPct val="102222"/>
              </a:lnSpc>
              <a:spcBef>
                <a:spcPts val="0"/>
              </a:spcBef>
              <a:spcAft>
                <a:spcPts val="0"/>
              </a:spcAft>
              <a:buNone/>
            </a:pPr>
            <a:r>
              <a:rPr b="1" lang="fr-FR" sz="1800">
                <a:solidFill>
                  <a:srgbClr val="2C3242"/>
                </a:solidFill>
                <a:latin typeface="Arial"/>
                <a:ea typeface="Arial"/>
                <a:cs typeface="Arial"/>
                <a:sym typeface="Arial"/>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13"/>
          <p:cNvSpPr txBox="1"/>
          <p:nvPr>
            <p:ph type="title"/>
          </p:nvPr>
        </p:nvSpPr>
        <p:spPr>
          <a:xfrm>
            <a:off x="4285129" y="365125"/>
            <a:ext cx="7068671" cy="35540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C3242"/>
              </a:buClr>
              <a:buSzPts val="1800"/>
              <a:buFont typeface="Arial"/>
              <a:buNone/>
            </a:pPr>
            <a:r>
              <a:rPr lang="fr-FR" cap="none"/>
              <a:t>LA SOLUTION DANS SON ÉCOSYSTÈME INTEROPÉRABLE</a:t>
            </a:r>
            <a:endParaRPr/>
          </a:p>
        </p:txBody>
      </p:sp>
      <p:sp>
        <p:nvSpPr>
          <p:cNvPr id="807" name="Google Shape;807;p13"/>
          <p:cNvSpPr/>
          <p:nvPr/>
        </p:nvSpPr>
        <p:spPr>
          <a:xfrm>
            <a:off x="5103384" y="4856767"/>
            <a:ext cx="1850370" cy="489261"/>
          </a:xfrm>
          <a:prstGeom prst="rect">
            <a:avLst/>
          </a:prstGeom>
          <a:solidFill>
            <a:srgbClr val="0916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08" name="Google Shape;808;p13"/>
          <p:cNvGrpSpPr/>
          <p:nvPr/>
        </p:nvGrpSpPr>
        <p:grpSpPr>
          <a:xfrm>
            <a:off x="4989865" y="1327700"/>
            <a:ext cx="2097248" cy="4429387"/>
            <a:chOff x="4742586" y="1551692"/>
            <a:chExt cx="2097248" cy="4429387"/>
          </a:xfrm>
        </p:grpSpPr>
        <p:pic>
          <p:nvPicPr>
            <p:cNvPr descr="Logicom | Smartphone Le Prime" id="809" name="Google Shape;809;p13"/>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810" name="Google Shape;810;p13"/>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811" name="Google Shape;811;p13"/>
          <p:cNvPicPr preferRelativeResize="0"/>
          <p:nvPr/>
        </p:nvPicPr>
        <p:blipFill rotWithShape="1">
          <a:blip r:embed="rId4">
            <a:alphaModFix/>
          </a:blip>
          <a:srcRect b="0" l="0" r="0" t="0"/>
          <a:stretch/>
        </p:blipFill>
        <p:spPr>
          <a:xfrm>
            <a:off x="5142008" y="1923908"/>
            <a:ext cx="1811746" cy="1313130"/>
          </a:xfrm>
          <a:prstGeom prst="rect">
            <a:avLst/>
          </a:prstGeom>
          <a:noFill/>
          <a:ln>
            <a:noFill/>
          </a:ln>
        </p:spPr>
      </p:pic>
      <p:sp>
        <p:nvSpPr>
          <p:cNvPr id="812" name="Google Shape;812;p13"/>
          <p:cNvSpPr/>
          <p:nvPr/>
        </p:nvSpPr>
        <p:spPr>
          <a:xfrm>
            <a:off x="5835600" y="1739280"/>
            <a:ext cx="1015357" cy="166528"/>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cxnSp>
        <p:nvCxnSpPr>
          <p:cNvPr id="813" name="Google Shape;813;p13"/>
          <p:cNvCxnSpPr/>
          <p:nvPr/>
        </p:nvCxnSpPr>
        <p:spPr>
          <a:xfrm rot="10800000">
            <a:off x="5244612" y="3279342"/>
            <a:ext cx="1593535" cy="0"/>
          </a:xfrm>
          <a:prstGeom prst="straightConnector1">
            <a:avLst/>
          </a:prstGeom>
          <a:noFill/>
          <a:ln cap="flat" cmpd="sng" w="9525">
            <a:solidFill>
              <a:schemeClr val="accent1"/>
            </a:solidFill>
            <a:prstDash val="solid"/>
            <a:miter lim="800000"/>
            <a:headEnd len="sm" w="sm" type="none"/>
            <a:tailEnd len="sm" w="sm" type="none"/>
          </a:ln>
        </p:spPr>
      </p:cxnSp>
      <p:cxnSp>
        <p:nvCxnSpPr>
          <p:cNvPr id="814" name="Google Shape;814;p13"/>
          <p:cNvCxnSpPr/>
          <p:nvPr/>
        </p:nvCxnSpPr>
        <p:spPr>
          <a:xfrm rot="10800000">
            <a:off x="5244612" y="3971849"/>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815" name="Google Shape;815;p13"/>
          <p:cNvCxnSpPr/>
          <p:nvPr/>
        </p:nvCxnSpPr>
        <p:spPr>
          <a:xfrm rot="10800000">
            <a:off x="5244612" y="4664356"/>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816" name="Google Shape;816;p13"/>
          <p:cNvCxnSpPr/>
          <p:nvPr/>
        </p:nvCxnSpPr>
        <p:spPr>
          <a:xfrm rot="10800000">
            <a:off x="5244612" y="5356862"/>
            <a:ext cx="1593535" cy="0"/>
          </a:xfrm>
          <a:prstGeom prst="straightConnector1">
            <a:avLst/>
          </a:prstGeom>
          <a:noFill/>
          <a:ln cap="flat" cmpd="sng" w="9525">
            <a:solidFill>
              <a:schemeClr val="accent1"/>
            </a:solidFill>
            <a:prstDash val="solid"/>
            <a:miter lim="800000"/>
            <a:headEnd len="sm" w="sm" type="none"/>
            <a:tailEnd len="sm" w="sm" type="none"/>
          </a:ln>
        </p:spPr>
      </p:cxnSp>
      <p:cxnSp>
        <p:nvCxnSpPr>
          <p:cNvPr id="817" name="Google Shape;817;p13"/>
          <p:cNvCxnSpPr>
            <a:stCxn id="810" idx="2"/>
          </p:cNvCxnSpPr>
          <p:nvPr/>
        </p:nvCxnSpPr>
        <p:spPr>
          <a:xfrm rot="10800000">
            <a:off x="6038489" y="3279399"/>
            <a:ext cx="0" cy="2141100"/>
          </a:xfrm>
          <a:prstGeom prst="straightConnector1">
            <a:avLst/>
          </a:prstGeom>
          <a:noFill/>
          <a:ln cap="flat" cmpd="sng" w="9525">
            <a:solidFill>
              <a:srgbClr val="F2F2F2"/>
            </a:solidFill>
            <a:prstDash val="solid"/>
            <a:miter lim="800000"/>
            <a:headEnd len="sm" w="sm" type="none"/>
            <a:tailEnd len="sm" w="sm" type="none"/>
          </a:ln>
        </p:spPr>
      </p:cxnSp>
      <p:pic>
        <p:nvPicPr>
          <p:cNvPr descr="Icon&#10;&#10;Description automatically generated" id="818" name="Google Shape;818;p13"/>
          <p:cNvPicPr preferRelativeResize="0"/>
          <p:nvPr/>
        </p:nvPicPr>
        <p:blipFill rotWithShape="1">
          <a:blip r:embed="rId5">
            <a:alphaModFix/>
          </a:blip>
          <a:srcRect b="0" l="0" r="0" t="0"/>
          <a:stretch/>
        </p:blipFill>
        <p:spPr>
          <a:xfrm>
            <a:off x="5426138" y="3363087"/>
            <a:ext cx="379684" cy="335874"/>
          </a:xfrm>
          <a:prstGeom prst="rect">
            <a:avLst/>
          </a:prstGeom>
          <a:noFill/>
          <a:ln>
            <a:noFill/>
          </a:ln>
        </p:spPr>
      </p:pic>
      <p:sp>
        <p:nvSpPr>
          <p:cNvPr id="819" name="Google Shape;819;p13"/>
          <p:cNvSpPr txBox="1"/>
          <p:nvPr/>
        </p:nvSpPr>
        <p:spPr>
          <a:xfrm>
            <a:off x="5233660" y="3639048"/>
            <a:ext cx="76464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Ma semaine</a:t>
            </a:r>
            <a:endParaRPr/>
          </a:p>
        </p:txBody>
      </p:sp>
      <p:pic>
        <p:nvPicPr>
          <p:cNvPr descr="Collaboration icon - GSI Health" id="820" name="Google Shape;820;p13"/>
          <p:cNvPicPr preferRelativeResize="0"/>
          <p:nvPr/>
        </p:nvPicPr>
        <p:blipFill rotWithShape="1">
          <a:blip r:embed="rId6">
            <a:alphaModFix/>
          </a:blip>
          <a:srcRect b="0" l="0" r="0" t="0"/>
          <a:stretch/>
        </p:blipFill>
        <p:spPr>
          <a:xfrm>
            <a:off x="6345444" y="4046338"/>
            <a:ext cx="313340" cy="313340"/>
          </a:xfrm>
          <a:prstGeom prst="rect">
            <a:avLst/>
          </a:prstGeom>
          <a:noFill/>
          <a:ln>
            <a:noFill/>
          </a:ln>
        </p:spPr>
      </p:pic>
      <p:sp>
        <p:nvSpPr>
          <p:cNvPr id="821" name="Google Shape;821;p13"/>
          <p:cNvSpPr txBox="1"/>
          <p:nvPr/>
        </p:nvSpPr>
        <p:spPr>
          <a:xfrm>
            <a:off x="5978834" y="4374441"/>
            <a:ext cx="104656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Mes réservations</a:t>
            </a:r>
            <a:endParaRPr/>
          </a:p>
        </p:txBody>
      </p:sp>
      <p:pic>
        <p:nvPicPr>
          <p:cNvPr descr="Icon&#10;&#10;Description automatically generated" id="822" name="Google Shape;822;p13"/>
          <p:cNvPicPr preferRelativeResize="0"/>
          <p:nvPr/>
        </p:nvPicPr>
        <p:blipFill rotWithShape="1">
          <a:blip r:embed="rId7">
            <a:alphaModFix/>
          </a:blip>
          <a:srcRect b="0" l="0" r="0" t="0"/>
          <a:stretch/>
        </p:blipFill>
        <p:spPr>
          <a:xfrm>
            <a:off x="6337501" y="3384415"/>
            <a:ext cx="329227" cy="293218"/>
          </a:xfrm>
          <a:prstGeom prst="rect">
            <a:avLst/>
          </a:prstGeom>
          <a:noFill/>
          <a:ln>
            <a:noFill/>
          </a:ln>
        </p:spPr>
      </p:pic>
      <p:sp>
        <p:nvSpPr>
          <p:cNvPr id="823" name="Google Shape;823;p13"/>
          <p:cNvSpPr txBox="1"/>
          <p:nvPr/>
        </p:nvSpPr>
        <p:spPr>
          <a:xfrm>
            <a:off x="6036541" y="3639048"/>
            <a:ext cx="93114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Plans interactifs</a:t>
            </a:r>
            <a:endParaRPr/>
          </a:p>
        </p:txBody>
      </p:sp>
      <p:pic>
        <p:nvPicPr>
          <p:cNvPr descr="Info Information Circle Button Svg Png Icon Free Download (#447841 ..." id="824" name="Google Shape;824;p13"/>
          <p:cNvPicPr preferRelativeResize="0"/>
          <p:nvPr/>
        </p:nvPicPr>
        <p:blipFill rotWithShape="1">
          <a:blip r:embed="rId8">
            <a:alphaModFix/>
          </a:blip>
          <a:srcRect b="0" l="0" r="0" t="0"/>
          <a:stretch/>
        </p:blipFill>
        <p:spPr>
          <a:xfrm>
            <a:off x="6385723" y="4760172"/>
            <a:ext cx="232783" cy="233397"/>
          </a:xfrm>
          <a:prstGeom prst="rect">
            <a:avLst/>
          </a:prstGeom>
          <a:noFill/>
          <a:ln>
            <a:noFill/>
          </a:ln>
        </p:spPr>
      </p:pic>
      <p:sp>
        <p:nvSpPr>
          <p:cNvPr id="825" name="Google Shape;825;p13"/>
          <p:cNvSpPr txBox="1"/>
          <p:nvPr/>
        </p:nvSpPr>
        <p:spPr>
          <a:xfrm>
            <a:off x="6146101" y="4993639"/>
            <a:ext cx="712027"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Infos</a:t>
            </a:r>
            <a:endParaRPr/>
          </a:p>
        </p:txBody>
      </p:sp>
      <p:pic>
        <p:nvPicPr>
          <p:cNvPr descr="Qr code&#10;&#10;Description automatically generated" id="826" name="Google Shape;826;p13"/>
          <p:cNvPicPr preferRelativeResize="0"/>
          <p:nvPr/>
        </p:nvPicPr>
        <p:blipFill rotWithShape="1">
          <a:blip r:embed="rId9">
            <a:alphaModFix/>
          </a:blip>
          <a:srcRect b="0" l="0" r="0" t="0"/>
          <a:stretch/>
        </p:blipFill>
        <p:spPr>
          <a:xfrm>
            <a:off x="5489296" y="4750186"/>
            <a:ext cx="253368" cy="253368"/>
          </a:xfrm>
          <a:prstGeom prst="rect">
            <a:avLst/>
          </a:prstGeom>
          <a:noFill/>
          <a:ln>
            <a:noFill/>
          </a:ln>
        </p:spPr>
      </p:pic>
      <p:sp>
        <p:nvSpPr>
          <p:cNvPr id="827" name="Google Shape;827;p13"/>
          <p:cNvSpPr txBox="1"/>
          <p:nvPr/>
        </p:nvSpPr>
        <p:spPr>
          <a:xfrm>
            <a:off x="5175984" y="4993639"/>
            <a:ext cx="87999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Scan QR Code</a:t>
            </a:r>
            <a:endParaRPr/>
          </a:p>
        </p:txBody>
      </p:sp>
      <p:pic>
        <p:nvPicPr>
          <p:cNvPr descr="Two Persons Talking Sharing Sitting On A Table - Two People Meeting ..." id="828" name="Google Shape;828;p13"/>
          <p:cNvPicPr preferRelativeResize="0"/>
          <p:nvPr/>
        </p:nvPicPr>
        <p:blipFill rotWithShape="1">
          <a:blip r:embed="rId10">
            <a:alphaModFix/>
          </a:blip>
          <a:srcRect b="0" l="0" r="0" t="0"/>
          <a:stretch/>
        </p:blipFill>
        <p:spPr>
          <a:xfrm>
            <a:off x="5483428" y="4047065"/>
            <a:ext cx="265104" cy="311887"/>
          </a:xfrm>
          <a:prstGeom prst="rect">
            <a:avLst/>
          </a:prstGeom>
          <a:noFill/>
          <a:ln>
            <a:noFill/>
          </a:ln>
        </p:spPr>
      </p:pic>
      <p:sp>
        <p:nvSpPr>
          <p:cNvPr id="829" name="Google Shape;829;p13"/>
          <p:cNvSpPr txBox="1"/>
          <p:nvPr/>
        </p:nvSpPr>
        <p:spPr>
          <a:xfrm>
            <a:off x="5092700" y="4369484"/>
            <a:ext cx="1046560"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Réserver</a:t>
            </a:r>
            <a:endParaRPr/>
          </a:p>
        </p:txBody>
      </p:sp>
      <p:sp>
        <p:nvSpPr>
          <p:cNvPr id="830" name="Google Shape;830;p13"/>
          <p:cNvSpPr/>
          <p:nvPr/>
        </p:nvSpPr>
        <p:spPr>
          <a:xfrm>
            <a:off x="7700652" y="2079358"/>
            <a:ext cx="4304864" cy="1078621"/>
          </a:xfrm>
          <a:prstGeom prst="roundRect">
            <a:avLst>
              <a:gd fmla="val 16667" name="adj"/>
            </a:avLst>
          </a:prstGeom>
          <a:noFill/>
          <a:ln cap="flat" cmpd="sng" w="12700">
            <a:solidFill>
              <a:srgbClr val="D8D8D8"/>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Connexion aux données du bâtiment</a:t>
            </a:r>
            <a:endParaRPr/>
          </a:p>
          <a:p>
            <a:pPr indent="-171450" lvl="0" marL="171450" marR="0" rtl="0" algn="l">
              <a:lnSpc>
                <a:spcPct val="184000"/>
              </a:lnSpc>
              <a:spcBef>
                <a:spcPts val="0"/>
              </a:spcBef>
              <a:spcAft>
                <a:spcPts val="0"/>
              </a:spcAft>
              <a:buClr>
                <a:srgbClr val="2C3242"/>
              </a:buClr>
              <a:buSzPts val="1000"/>
              <a:buFont typeface="Arial"/>
              <a:buChar char="-"/>
            </a:pPr>
            <a:r>
              <a:rPr lang="fr-FR" sz="1000">
                <a:solidFill>
                  <a:srgbClr val="2C3242"/>
                </a:solidFill>
                <a:latin typeface="Arial"/>
                <a:ea typeface="Arial"/>
                <a:cs typeface="Arial"/>
                <a:sym typeface="Arial"/>
              </a:rPr>
              <a:t>Equipements IoT (présence, comptage, données QVT…)</a:t>
            </a:r>
            <a:endParaRPr/>
          </a:p>
          <a:p>
            <a:pPr indent="-171450" lvl="0" marL="171450" marR="0" rtl="0" algn="l">
              <a:lnSpc>
                <a:spcPct val="184000"/>
              </a:lnSpc>
              <a:spcBef>
                <a:spcPts val="0"/>
              </a:spcBef>
              <a:spcAft>
                <a:spcPts val="0"/>
              </a:spcAft>
              <a:buClr>
                <a:srgbClr val="2C3242"/>
              </a:buClr>
              <a:buSzPts val="1000"/>
              <a:buFont typeface="Arial"/>
              <a:buChar char="-"/>
            </a:pPr>
            <a:r>
              <a:rPr lang="fr-FR" sz="1000">
                <a:solidFill>
                  <a:srgbClr val="2C3242"/>
                </a:solidFill>
                <a:latin typeface="Arial"/>
                <a:ea typeface="Arial"/>
                <a:cs typeface="Arial"/>
                <a:sym typeface="Arial"/>
              </a:rPr>
              <a:t>Carte interactive</a:t>
            </a:r>
            <a:endParaRPr/>
          </a:p>
          <a:p>
            <a:pPr indent="-171450" lvl="0" marL="171450" marR="0" rtl="0" algn="l">
              <a:lnSpc>
                <a:spcPct val="184000"/>
              </a:lnSpc>
              <a:spcBef>
                <a:spcPts val="0"/>
              </a:spcBef>
              <a:spcAft>
                <a:spcPts val="0"/>
              </a:spcAft>
              <a:buClr>
                <a:srgbClr val="2C3242"/>
              </a:buClr>
              <a:buSzPts val="1000"/>
              <a:buFont typeface="Arial"/>
              <a:buChar char="-"/>
            </a:pPr>
            <a:r>
              <a:rPr lang="fr-FR" sz="1000">
                <a:solidFill>
                  <a:srgbClr val="2C3242"/>
                </a:solidFill>
                <a:latin typeface="Arial"/>
                <a:ea typeface="Arial"/>
                <a:cs typeface="Arial"/>
                <a:sym typeface="Arial"/>
              </a:rPr>
              <a:t>Casiers connectés</a:t>
            </a:r>
            <a:endParaRPr/>
          </a:p>
        </p:txBody>
      </p:sp>
      <p:sp>
        <p:nvSpPr>
          <p:cNvPr id="831" name="Google Shape;831;p13"/>
          <p:cNvSpPr/>
          <p:nvPr/>
        </p:nvSpPr>
        <p:spPr>
          <a:xfrm rot="5400000">
            <a:off x="1556306" y="2242117"/>
            <a:ext cx="1408614" cy="4521224"/>
          </a:xfrm>
          <a:prstGeom prst="round2SameRect">
            <a:avLst>
              <a:gd fmla="val 15290" name="adj1"/>
              <a:gd fmla="val 0" name="adj2"/>
            </a:avLst>
          </a:prstGeom>
          <a:solidFill>
            <a:srgbClr val="4294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2" name="Google Shape;832;p13"/>
          <p:cNvSpPr txBox="1"/>
          <p:nvPr/>
        </p:nvSpPr>
        <p:spPr>
          <a:xfrm>
            <a:off x="504093" y="3988871"/>
            <a:ext cx="3897828" cy="102771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fr-FR" sz="1400">
                <a:solidFill>
                  <a:schemeClr val="lt1"/>
                </a:solidFill>
                <a:latin typeface="Arial"/>
                <a:ea typeface="Arial"/>
                <a:cs typeface="Arial"/>
                <a:sym typeface="Arial"/>
              </a:rPr>
              <a:t>L’application est </a:t>
            </a:r>
            <a:r>
              <a:rPr b="1" lang="fr-FR" sz="1400">
                <a:solidFill>
                  <a:schemeClr val="lt1"/>
                </a:solidFill>
                <a:latin typeface="Arial"/>
                <a:ea typeface="Arial"/>
                <a:cs typeface="Arial"/>
                <a:sym typeface="Arial"/>
              </a:rPr>
              <a:t>interconnectée</a:t>
            </a:r>
            <a:r>
              <a:rPr lang="fr-FR" sz="1400">
                <a:solidFill>
                  <a:schemeClr val="lt1"/>
                </a:solidFill>
                <a:latin typeface="Arial"/>
                <a:ea typeface="Arial"/>
                <a:cs typeface="Arial"/>
                <a:sym typeface="Arial"/>
              </a:rPr>
              <a:t> avec le bâtiment pour </a:t>
            </a:r>
            <a:r>
              <a:rPr b="1" lang="fr-FR" sz="1400">
                <a:solidFill>
                  <a:schemeClr val="lt1"/>
                </a:solidFill>
                <a:latin typeface="Arial"/>
                <a:ea typeface="Arial"/>
                <a:cs typeface="Arial"/>
                <a:sym typeface="Arial"/>
              </a:rPr>
              <a:t>fournir à l’utilisateur toutes les informations</a:t>
            </a:r>
            <a:r>
              <a:rPr lang="fr-FR" sz="1400">
                <a:solidFill>
                  <a:schemeClr val="lt1"/>
                </a:solidFill>
                <a:latin typeface="Arial"/>
                <a:ea typeface="Arial"/>
                <a:cs typeface="Arial"/>
                <a:sym typeface="Arial"/>
              </a:rPr>
              <a:t> qui lui sont nécessaires. </a:t>
            </a:r>
            <a:endParaRPr b="1" sz="1400">
              <a:solidFill>
                <a:schemeClr val="lt1"/>
              </a:solidFill>
              <a:latin typeface="Calibri"/>
              <a:ea typeface="Calibri"/>
              <a:cs typeface="Calibri"/>
              <a:sym typeface="Calibri"/>
            </a:endParaRPr>
          </a:p>
        </p:txBody>
      </p:sp>
      <p:sp>
        <p:nvSpPr>
          <p:cNvPr id="833" name="Google Shape;833;p13"/>
          <p:cNvSpPr txBox="1"/>
          <p:nvPr/>
        </p:nvSpPr>
        <p:spPr>
          <a:xfrm>
            <a:off x="504092" y="1900140"/>
            <a:ext cx="4290683" cy="1862048"/>
          </a:xfrm>
          <a:prstGeom prst="rect">
            <a:avLst/>
          </a:prstGeom>
          <a:noFill/>
          <a:ln>
            <a:noFill/>
          </a:ln>
        </p:spPr>
        <p:txBody>
          <a:bodyPr anchorCtr="0" anchor="t" bIns="45700" lIns="91425" spcFirstLastPara="1" rIns="91425" wrap="square" tIns="45700">
            <a:spAutoFit/>
          </a:bodyPr>
          <a:lstStyle/>
          <a:p>
            <a:pPr indent="0" lvl="0" marL="0" marR="0" rtl="0" algn="l">
              <a:lnSpc>
                <a:spcPct val="109047"/>
              </a:lnSpc>
              <a:spcBef>
                <a:spcPts val="0"/>
              </a:spcBef>
              <a:spcAft>
                <a:spcPts val="0"/>
              </a:spcAft>
              <a:buNone/>
            </a:pPr>
            <a:r>
              <a:rPr b="1" lang="fr-FR" sz="4200">
                <a:solidFill>
                  <a:schemeClr val="dk1"/>
                </a:solidFill>
                <a:latin typeface="Arial"/>
                <a:ea typeface="Arial"/>
                <a:cs typeface="Arial"/>
                <a:sym typeface="Arial"/>
              </a:rPr>
              <a:t>Accéder aux </a:t>
            </a:r>
            <a:r>
              <a:rPr b="1" lang="fr-FR" sz="4200">
                <a:solidFill>
                  <a:srgbClr val="4294CF"/>
                </a:solidFill>
                <a:latin typeface="Arial"/>
                <a:ea typeface="Arial"/>
                <a:cs typeface="Arial"/>
                <a:sym typeface="Arial"/>
              </a:rPr>
              <a:t>services du bâtiment</a:t>
            </a:r>
            <a:endParaRPr b="1" sz="4200">
              <a:solidFill>
                <a:srgbClr val="4294CF"/>
              </a:solidFill>
              <a:latin typeface="Arial"/>
              <a:ea typeface="Arial"/>
              <a:cs typeface="Arial"/>
              <a:sym typeface="Arial"/>
            </a:endParaRPr>
          </a:p>
        </p:txBody>
      </p:sp>
      <p:cxnSp>
        <p:nvCxnSpPr>
          <p:cNvPr id="834" name="Google Shape;834;p13"/>
          <p:cNvCxnSpPr/>
          <p:nvPr/>
        </p:nvCxnSpPr>
        <p:spPr>
          <a:xfrm flipH="1" rot="10800000">
            <a:off x="5793154" y="4669693"/>
            <a:ext cx="1907400" cy="365100"/>
          </a:xfrm>
          <a:prstGeom prst="bentConnector3">
            <a:avLst>
              <a:gd fmla="val 22248" name="adj1"/>
            </a:avLst>
          </a:prstGeom>
          <a:noFill/>
          <a:ln cap="flat" cmpd="sng" w="12700">
            <a:solidFill>
              <a:srgbClr val="D8D8D8"/>
            </a:solidFill>
            <a:prstDash val="dash"/>
            <a:miter lim="800000"/>
            <a:headEnd len="sm" w="sm" type="none"/>
            <a:tailEnd len="sm" w="sm" type="none"/>
          </a:ln>
        </p:spPr>
      </p:cxnSp>
      <p:cxnSp>
        <p:nvCxnSpPr>
          <p:cNvPr id="835" name="Google Shape;835;p13"/>
          <p:cNvCxnSpPr/>
          <p:nvPr/>
        </p:nvCxnSpPr>
        <p:spPr>
          <a:xfrm flipH="1">
            <a:off x="6730151" y="2994376"/>
            <a:ext cx="970500" cy="588600"/>
          </a:xfrm>
          <a:prstGeom prst="bentConnector3">
            <a:avLst>
              <a:gd fmla="val 28182" name="adj1"/>
            </a:avLst>
          </a:prstGeom>
          <a:noFill/>
          <a:ln cap="flat" cmpd="sng" w="12700">
            <a:solidFill>
              <a:srgbClr val="D8D8D8"/>
            </a:solidFill>
            <a:prstDash val="dash"/>
            <a:miter lim="800000"/>
            <a:headEnd len="sm" w="sm" type="none"/>
            <a:tailEnd len="sm" w="sm" type="none"/>
          </a:ln>
        </p:spPr>
      </p:cxnSp>
      <p:sp>
        <p:nvSpPr>
          <p:cNvPr id="836" name="Google Shape;836;p13"/>
          <p:cNvSpPr/>
          <p:nvPr/>
        </p:nvSpPr>
        <p:spPr>
          <a:xfrm>
            <a:off x="7700652" y="3798422"/>
            <a:ext cx="4304862" cy="1801782"/>
          </a:xfrm>
          <a:prstGeom prst="roundRect">
            <a:avLst>
              <a:gd fmla="val 16667" name="adj"/>
            </a:avLst>
          </a:prstGeom>
          <a:noFill/>
          <a:ln cap="flat" cmpd="sng" w="12700">
            <a:solidFill>
              <a:srgbClr val="D8D8D8"/>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Synchronisation avec les équipements associés aux espaces de travail :</a:t>
            </a:r>
            <a:endParaRPr/>
          </a:p>
        </p:txBody>
      </p:sp>
      <p:grpSp>
        <p:nvGrpSpPr>
          <p:cNvPr id="837" name="Google Shape;837;p13"/>
          <p:cNvGrpSpPr/>
          <p:nvPr/>
        </p:nvGrpSpPr>
        <p:grpSpPr>
          <a:xfrm>
            <a:off x="9894893" y="4454187"/>
            <a:ext cx="790507" cy="981726"/>
            <a:chOff x="10849775" y="4595086"/>
            <a:chExt cx="790507" cy="981726"/>
          </a:xfrm>
        </p:grpSpPr>
        <p:pic>
          <p:nvPicPr>
            <p:cNvPr id="838" name="Google Shape;838;p13"/>
            <p:cNvPicPr preferRelativeResize="0"/>
            <p:nvPr/>
          </p:nvPicPr>
          <p:blipFill rotWithShape="1">
            <a:blip r:embed="rId11">
              <a:alphaModFix/>
            </a:blip>
            <a:srcRect b="10335" l="30144" r="30198" t="16671"/>
            <a:stretch/>
          </p:blipFill>
          <p:spPr>
            <a:xfrm>
              <a:off x="10849775" y="4803250"/>
              <a:ext cx="790507" cy="773562"/>
            </a:xfrm>
            <a:prstGeom prst="rect">
              <a:avLst/>
            </a:prstGeom>
            <a:noFill/>
            <a:ln>
              <a:noFill/>
            </a:ln>
          </p:spPr>
        </p:pic>
        <p:pic>
          <p:nvPicPr>
            <p:cNvPr descr="Une image contenant texte, clipart&#10;&#10;Description générée automatiquement" id="839" name="Google Shape;839;p13"/>
            <p:cNvPicPr preferRelativeResize="0"/>
            <p:nvPr/>
          </p:nvPicPr>
          <p:blipFill rotWithShape="1">
            <a:blip r:embed="rId12">
              <a:alphaModFix/>
            </a:blip>
            <a:srcRect b="0" l="0" r="0" t="0"/>
            <a:stretch/>
          </p:blipFill>
          <p:spPr>
            <a:xfrm>
              <a:off x="10864761" y="4595086"/>
              <a:ext cx="745087" cy="150332"/>
            </a:xfrm>
            <a:prstGeom prst="rect">
              <a:avLst/>
            </a:prstGeom>
            <a:noFill/>
            <a:ln>
              <a:noFill/>
            </a:ln>
          </p:spPr>
        </p:pic>
      </p:grpSp>
      <p:grpSp>
        <p:nvGrpSpPr>
          <p:cNvPr id="840" name="Google Shape;840;p13"/>
          <p:cNvGrpSpPr/>
          <p:nvPr/>
        </p:nvGrpSpPr>
        <p:grpSpPr>
          <a:xfrm>
            <a:off x="8731461" y="4454187"/>
            <a:ext cx="1041371" cy="938725"/>
            <a:chOff x="9292036" y="4592653"/>
            <a:chExt cx="1041371" cy="938725"/>
          </a:xfrm>
        </p:grpSpPr>
        <p:pic>
          <p:nvPicPr>
            <p:cNvPr id="841" name="Google Shape;841;p13"/>
            <p:cNvPicPr preferRelativeResize="0"/>
            <p:nvPr/>
          </p:nvPicPr>
          <p:blipFill rotWithShape="1">
            <a:blip r:embed="rId13">
              <a:alphaModFix/>
            </a:blip>
            <a:srcRect b="15174" l="23290" r="23298" t="14583"/>
            <a:stretch/>
          </p:blipFill>
          <p:spPr>
            <a:xfrm>
              <a:off x="9292036" y="4803250"/>
              <a:ext cx="1041371" cy="728128"/>
            </a:xfrm>
            <a:prstGeom prst="rect">
              <a:avLst/>
            </a:prstGeom>
            <a:noFill/>
            <a:ln>
              <a:noFill/>
            </a:ln>
          </p:spPr>
        </p:pic>
        <p:pic>
          <p:nvPicPr>
            <p:cNvPr id="842" name="Google Shape;842;p13"/>
            <p:cNvPicPr preferRelativeResize="0"/>
            <p:nvPr/>
          </p:nvPicPr>
          <p:blipFill rotWithShape="1">
            <a:blip r:embed="rId14">
              <a:alphaModFix/>
            </a:blip>
            <a:srcRect b="0" l="0" r="0" t="0"/>
            <a:stretch/>
          </p:blipFill>
          <p:spPr>
            <a:xfrm>
              <a:off x="9294507" y="4592653"/>
              <a:ext cx="946244" cy="155199"/>
            </a:xfrm>
            <a:prstGeom prst="rect">
              <a:avLst/>
            </a:prstGeom>
            <a:noFill/>
            <a:ln>
              <a:noFill/>
            </a:ln>
          </p:spPr>
        </p:pic>
      </p:grpSp>
      <p:grpSp>
        <p:nvGrpSpPr>
          <p:cNvPr id="843" name="Google Shape;843;p13"/>
          <p:cNvGrpSpPr/>
          <p:nvPr/>
        </p:nvGrpSpPr>
        <p:grpSpPr>
          <a:xfrm>
            <a:off x="7757551" y="4454187"/>
            <a:ext cx="851849" cy="885618"/>
            <a:chOff x="7975972" y="4554753"/>
            <a:chExt cx="851849" cy="885618"/>
          </a:xfrm>
        </p:grpSpPr>
        <p:pic>
          <p:nvPicPr>
            <p:cNvPr id="844" name="Google Shape;844;p13"/>
            <p:cNvPicPr preferRelativeResize="0"/>
            <p:nvPr/>
          </p:nvPicPr>
          <p:blipFill rotWithShape="1">
            <a:blip r:embed="rId15">
              <a:alphaModFix/>
            </a:blip>
            <a:srcRect b="23339" l="31957" r="32887" t="22630"/>
            <a:stretch/>
          </p:blipFill>
          <p:spPr>
            <a:xfrm>
              <a:off x="8019310" y="4803250"/>
              <a:ext cx="779725" cy="637121"/>
            </a:xfrm>
            <a:prstGeom prst="rect">
              <a:avLst/>
            </a:prstGeom>
            <a:noFill/>
            <a:ln>
              <a:noFill/>
            </a:ln>
          </p:spPr>
        </p:pic>
        <p:pic>
          <p:nvPicPr>
            <p:cNvPr id="845" name="Google Shape;845;p13"/>
            <p:cNvPicPr preferRelativeResize="0"/>
            <p:nvPr/>
          </p:nvPicPr>
          <p:blipFill rotWithShape="1">
            <a:blip r:embed="rId16">
              <a:alphaModFix/>
            </a:blip>
            <a:srcRect b="0" l="0" r="0" t="0"/>
            <a:stretch/>
          </p:blipFill>
          <p:spPr>
            <a:xfrm>
              <a:off x="7975972" y="4554753"/>
              <a:ext cx="851849" cy="230999"/>
            </a:xfrm>
            <a:prstGeom prst="rect">
              <a:avLst/>
            </a:prstGeom>
            <a:noFill/>
            <a:ln>
              <a:noFill/>
            </a:ln>
          </p:spPr>
        </p:pic>
      </p:grpSp>
      <p:grpSp>
        <p:nvGrpSpPr>
          <p:cNvPr id="846" name="Google Shape;846;p13"/>
          <p:cNvGrpSpPr/>
          <p:nvPr/>
        </p:nvGrpSpPr>
        <p:grpSpPr>
          <a:xfrm>
            <a:off x="5183395" y="1759622"/>
            <a:ext cx="142875" cy="68952"/>
            <a:chOff x="618153" y="2265595"/>
            <a:chExt cx="142875" cy="68952"/>
          </a:xfrm>
        </p:grpSpPr>
        <p:cxnSp>
          <p:nvCxnSpPr>
            <p:cNvPr id="847" name="Google Shape;847;p13"/>
            <p:cNvCxnSpPr/>
            <p:nvPr/>
          </p:nvCxnSpPr>
          <p:spPr>
            <a:xfrm rot="10800000">
              <a:off x="618153" y="2265595"/>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848" name="Google Shape;848;p13"/>
            <p:cNvCxnSpPr/>
            <p:nvPr/>
          </p:nvCxnSpPr>
          <p:spPr>
            <a:xfrm rot="10800000">
              <a:off x="618153" y="2303694"/>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849" name="Google Shape;849;p13"/>
            <p:cNvCxnSpPr/>
            <p:nvPr/>
          </p:nvCxnSpPr>
          <p:spPr>
            <a:xfrm rot="10800000">
              <a:off x="618153" y="2334547"/>
              <a:ext cx="142875" cy="0"/>
            </a:xfrm>
            <a:prstGeom prst="straightConnector1">
              <a:avLst/>
            </a:prstGeom>
            <a:noFill/>
            <a:ln cap="flat" cmpd="sng" w="9525">
              <a:solidFill>
                <a:schemeClr val="accent1"/>
              </a:solidFill>
              <a:prstDash val="solid"/>
              <a:miter lim="800000"/>
              <a:headEnd len="sm" w="sm" type="none"/>
              <a:tailEnd len="sm" w="sm" type="none"/>
            </a:ln>
          </p:spPr>
        </p:cxnSp>
      </p:grpSp>
      <p:grpSp>
        <p:nvGrpSpPr>
          <p:cNvPr id="850" name="Google Shape;850;p13"/>
          <p:cNvGrpSpPr/>
          <p:nvPr/>
        </p:nvGrpSpPr>
        <p:grpSpPr>
          <a:xfrm>
            <a:off x="10807461" y="4454187"/>
            <a:ext cx="1141906" cy="914272"/>
            <a:chOff x="7330364" y="5787873"/>
            <a:chExt cx="1141906" cy="914272"/>
          </a:xfrm>
        </p:grpSpPr>
        <p:pic>
          <p:nvPicPr>
            <p:cNvPr id="851" name="Google Shape;851;p13"/>
            <p:cNvPicPr preferRelativeResize="0"/>
            <p:nvPr/>
          </p:nvPicPr>
          <p:blipFill rotWithShape="1">
            <a:blip r:embed="rId17">
              <a:alphaModFix/>
            </a:blip>
            <a:srcRect b="0" l="0" r="0" t="0"/>
            <a:stretch/>
          </p:blipFill>
          <p:spPr>
            <a:xfrm>
              <a:off x="7397532" y="6014368"/>
              <a:ext cx="1014955" cy="687777"/>
            </a:xfrm>
            <a:prstGeom prst="rect">
              <a:avLst/>
            </a:prstGeom>
            <a:noFill/>
            <a:ln>
              <a:noFill/>
            </a:ln>
          </p:spPr>
        </p:pic>
        <p:pic>
          <p:nvPicPr>
            <p:cNvPr descr="Logo&#10;&#10;Description automatically generated" id="852" name="Google Shape;852;p13"/>
            <p:cNvPicPr preferRelativeResize="0"/>
            <p:nvPr/>
          </p:nvPicPr>
          <p:blipFill rotWithShape="1">
            <a:blip r:embed="rId18">
              <a:alphaModFix/>
            </a:blip>
            <a:srcRect b="0" l="0" r="0" t="0"/>
            <a:stretch/>
          </p:blipFill>
          <p:spPr>
            <a:xfrm>
              <a:off x="7330364" y="5787873"/>
              <a:ext cx="1141906" cy="200401"/>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grpSp>
        <p:nvGrpSpPr>
          <p:cNvPr id="858" name="Google Shape;858;p14"/>
          <p:cNvGrpSpPr/>
          <p:nvPr/>
        </p:nvGrpSpPr>
        <p:grpSpPr>
          <a:xfrm>
            <a:off x="4731464" y="720534"/>
            <a:ext cx="2520568" cy="5999573"/>
            <a:chOff x="4895888" y="1650305"/>
            <a:chExt cx="2140696" cy="5002419"/>
          </a:xfrm>
        </p:grpSpPr>
        <p:grpSp>
          <p:nvGrpSpPr>
            <p:cNvPr id="859" name="Google Shape;859;p14"/>
            <p:cNvGrpSpPr/>
            <p:nvPr/>
          </p:nvGrpSpPr>
          <p:grpSpPr>
            <a:xfrm>
              <a:off x="4895888" y="1650305"/>
              <a:ext cx="2140696" cy="5002419"/>
              <a:chOff x="4959298" y="1650305"/>
              <a:chExt cx="2097248" cy="4429387"/>
            </a:xfrm>
          </p:grpSpPr>
          <p:grpSp>
            <p:nvGrpSpPr>
              <p:cNvPr id="860" name="Google Shape;860;p14"/>
              <p:cNvGrpSpPr/>
              <p:nvPr/>
            </p:nvGrpSpPr>
            <p:grpSpPr>
              <a:xfrm>
                <a:off x="4959298" y="1650305"/>
                <a:ext cx="2097248" cy="4429387"/>
                <a:chOff x="4742586" y="1551692"/>
                <a:chExt cx="2097248" cy="4429387"/>
              </a:xfrm>
            </p:grpSpPr>
            <p:pic>
              <p:nvPicPr>
                <p:cNvPr descr="Logicom | Smartphone Le Prime" id="861" name="Google Shape;861;p14"/>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862" name="Google Shape;862;p14"/>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63" name="Google Shape;863;p14"/>
              <p:cNvSpPr/>
              <p:nvPr/>
            </p:nvSpPr>
            <p:spPr>
              <a:xfrm>
                <a:off x="5805033" y="2061885"/>
                <a:ext cx="1015357" cy="166528"/>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cxnSp>
            <p:nvCxnSpPr>
              <p:cNvPr id="864" name="Google Shape;864;p14"/>
              <p:cNvCxnSpPr/>
              <p:nvPr/>
            </p:nvCxnSpPr>
            <p:spPr>
              <a:xfrm rot="10800000">
                <a:off x="5155418" y="2076174"/>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865" name="Google Shape;865;p14"/>
              <p:cNvCxnSpPr/>
              <p:nvPr/>
            </p:nvCxnSpPr>
            <p:spPr>
              <a:xfrm rot="10800000">
                <a:off x="5155418" y="2114273"/>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866" name="Google Shape;866;p14"/>
              <p:cNvCxnSpPr/>
              <p:nvPr/>
            </p:nvCxnSpPr>
            <p:spPr>
              <a:xfrm rot="10800000">
                <a:off x="5155418" y="2145126"/>
                <a:ext cx="142875" cy="0"/>
              </a:xfrm>
              <a:prstGeom prst="straightConnector1">
                <a:avLst/>
              </a:prstGeom>
              <a:noFill/>
              <a:ln cap="flat" cmpd="sng" w="9525">
                <a:solidFill>
                  <a:schemeClr val="accent1"/>
                </a:solidFill>
                <a:prstDash val="solid"/>
                <a:miter lim="800000"/>
                <a:headEnd len="sm" w="sm" type="none"/>
                <a:tailEnd len="sm" w="sm" type="none"/>
              </a:ln>
            </p:spPr>
          </p:cxnSp>
          <p:sp>
            <p:nvSpPr>
              <p:cNvPr id="867" name="Google Shape;867;p14"/>
              <p:cNvSpPr/>
              <p:nvPr/>
            </p:nvSpPr>
            <p:spPr>
              <a:xfrm flipH="1" rot="10800000">
                <a:off x="5897585" y="5680525"/>
                <a:ext cx="220674" cy="128606"/>
              </a:xfrm>
              <a:prstGeom prst="triangle">
                <a:avLst>
                  <a:gd fmla="val 50000" name="adj"/>
                </a:avLst>
              </a:prstGeom>
              <a:solidFill>
                <a:srgbClr val="D8D8D8"/>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868" name="Google Shape;868;p14"/>
            <p:cNvPicPr preferRelativeResize="0"/>
            <p:nvPr/>
          </p:nvPicPr>
          <p:blipFill rotWithShape="1">
            <a:blip r:embed="rId4">
              <a:alphaModFix/>
            </a:blip>
            <a:srcRect b="0" l="0" r="0" t="0"/>
            <a:stretch/>
          </p:blipFill>
          <p:spPr>
            <a:xfrm>
              <a:off x="5029086" y="2313607"/>
              <a:ext cx="1884925" cy="4028730"/>
            </a:xfrm>
            <a:prstGeom prst="rect">
              <a:avLst/>
            </a:prstGeom>
            <a:noFill/>
            <a:ln>
              <a:noFill/>
            </a:ln>
          </p:spPr>
        </p:pic>
      </p:grpSp>
      <p:sp>
        <p:nvSpPr>
          <p:cNvPr id="869" name="Google Shape;869;p14"/>
          <p:cNvSpPr txBox="1"/>
          <p:nvPr>
            <p:ph type="title"/>
          </p:nvPr>
        </p:nvSpPr>
        <p:spPr>
          <a:xfrm>
            <a:off x="4285129" y="365125"/>
            <a:ext cx="7068671" cy="35540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C3242"/>
              </a:buClr>
              <a:buSzPts val="1800"/>
              <a:buFont typeface="Arial"/>
              <a:buNone/>
            </a:pPr>
            <a:r>
              <a:rPr lang="fr-FR" cap="none"/>
              <a:t>TABLEAU DE BORD DE L’UTILISATEUR</a:t>
            </a:r>
            <a:endParaRPr/>
          </a:p>
        </p:txBody>
      </p:sp>
      <p:sp>
        <p:nvSpPr>
          <p:cNvPr id="870" name="Google Shape;870;p14"/>
          <p:cNvSpPr txBox="1"/>
          <p:nvPr/>
        </p:nvSpPr>
        <p:spPr>
          <a:xfrm>
            <a:off x="7635021" y="2353478"/>
            <a:ext cx="4059606" cy="765146"/>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Mes types de réservation</a:t>
            </a:r>
            <a:endParaRPr b="1" sz="1200">
              <a:solidFill>
                <a:srgbClr val="2C3242"/>
              </a:solidFill>
              <a:latin typeface="Arial"/>
              <a:ea typeface="Arial"/>
              <a:cs typeface="Arial"/>
              <a:sym typeface="Arial"/>
            </a:endParaRPr>
          </a:p>
          <a:p>
            <a:pPr indent="0" lvl="0" marL="0" marR="0" rtl="0" algn="l">
              <a:lnSpc>
                <a:spcPct val="153333"/>
              </a:lnSpc>
              <a:spcBef>
                <a:spcPts val="0"/>
              </a:spcBef>
              <a:spcAft>
                <a:spcPts val="0"/>
              </a:spcAft>
              <a:buNone/>
            </a:pPr>
            <a:r>
              <a:rPr lang="fr-FR" sz="1200">
                <a:solidFill>
                  <a:srgbClr val="2C3242"/>
                </a:solidFill>
                <a:latin typeface="Arial"/>
                <a:ea typeface="Arial"/>
                <a:cs typeface="Arial"/>
                <a:sym typeface="Arial"/>
              </a:rPr>
              <a:t>Répartition de mes reservations par types d’espaces de travail dans les 30 derniers jours</a:t>
            </a:r>
            <a:endParaRPr sz="1200">
              <a:solidFill>
                <a:srgbClr val="2C3242"/>
              </a:solidFill>
              <a:latin typeface="Arial"/>
              <a:ea typeface="Arial"/>
              <a:cs typeface="Arial"/>
              <a:sym typeface="Arial"/>
            </a:endParaRPr>
          </a:p>
        </p:txBody>
      </p:sp>
      <p:sp>
        <p:nvSpPr>
          <p:cNvPr id="871" name="Google Shape;871;p14"/>
          <p:cNvSpPr txBox="1"/>
          <p:nvPr/>
        </p:nvSpPr>
        <p:spPr>
          <a:xfrm>
            <a:off x="7635021" y="3589854"/>
            <a:ext cx="4197580" cy="534313"/>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Mes durées de réservation</a:t>
            </a:r>
            <a:endParaRPr b="1" sz="1200">
              <a:solidFill>
                <a:srgbClr val="2C3242"/>
              </a:solidFill>
              <a:latin typeface="Arial"/>
              <a:ea typeface="Arial"/>
              <a:cs typeface="Arial"/>
              <a:sym typeface="Arial"/>
            </a:endParaRPr>
          </a:p>
          <a:p>
            <a:pPr indent="0" lvl="0" marL="0" marR="0" rtl="0" algn="l">
              <a:lnSpc>
                <a:spcPct val="153333"/>
              </a:lnSpc>
              <a:spcBef>
                <a:spcPts val="0"/>
              </a:spcBef>
              <a:spcAft>
                <a:spcPts val="0"/>
              </a:spcAft>
              <a:buNone/>
            </a:pPr>
            <a:r>
              <a:rPr lang="fr-FR" sz="1200">
                <a:solidFill>
                  <a:srgbClr val="2C3242"/>
                </a:solidFill>
                <a:latin typeface="Arial"/>
                <a:ea typeface="Arial"/>
                <a:cs typeface="Arial"/>
                <a:sym typeface="Arial"/>
              </a:rPr>
              <a:t>Répartition de mes reservations par durées d’occupation</a:t>
            </a:r>
            <a:endParaRPr sz="1200">
              <a:solidFill>
                <a:srgbClr val="2C3242"/>
              </a:solidFill>
              <a:latin typeface="Arial"/>
              <a:ea typeface="Arial"/>
              <a:cs typeface="Arial"/>
              <a:sym typeface="Arial"/>
            </a:endParaRPr>
          </a:p>
        </p:txBody>
      </p:sp>
      <p:sp>
        <p:nvSpPr>
          <p:cNvPr id="872" name="Google Shape;872;p14"/>
          <p:cNvSpPr txBox="1"/>
          <p:nvPr/>
        </p:nvSpPr>
        <p:spPr>
          <a:xfrm>
            <a:off x="7635021" y="4618045"/>
            <a:ext cx="3530594" cy="534313"/>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Mes ressources préférées</a:t>
            </a:r>
            <a:endParaRPr b="1" sz="1200">
              <a:solidFill>
                <a:srgbClr val="2C3242"/>
              </a:solidFill>
              <a:latin typeface="Arial"/>
              <a:ea typeface="Arial"/>
              <a:cs typeface="Arial"/>
              <a:sym typeface="Arial"/>
            </a:endParaRPr>
          </a:p>
          <a:p>
            <a:pPr indent="0" lvl="0" marL="0" marR="0" rtl="0" algn="l">
              <a:lnSpc>
                <a:spcPct val="153333"/>
              </a:lnSpc>
              <a:spcBef>
                <a:spcPts val="0"/>
              </a:spcBef>
              <a:spcAft>
                <a:spcPts val="0"/>
              </a:spcAft>
              <a:buNone/>
            </a:pPr>
            <a:r>
              <a:rPr lang="fr-FR" sz="1200">
                <a:solidFill>
                  <a:srgbClr val="2C3242"/>
                </a:solidFill>
                <a:latin typeface="Arial"/>
                <a:ea typeface="Arial"/>
                <a:cs typeface="Arial"/>
                <a:sym typeface="Arial"/>
              </a:rPr>
              <a:t>Liste des espaces de travail que j’utilise le plus.</a:t>
            </a:r>
            <a:endParaRPr sz="1200">
              <a:solidFill>
                <a:srgbClr val="2C3242"/>
              </a:solidFill>
              <a:latin typeface="Arial"/>
              <a:ea typeface="Arial"/>
              <a:cs typeface="Arial"/>
              <a:sym typeface="Arial"/>
            </a:endParaRPr>
          </a:p>
        </p:txBody>
      </p:sp>
      <p:sp>
        <p:nvSpPr>
          <p:cNvPr id="873" name="Google Shape;873;p14"/>
          <p:cNvSpPr txBox="1"/>
          <p:nvPr/>
        </p:nvSpPr>
        <p:spPr>
          <a:xfrm>
            <a:off x="7635021" y="5394856"/>
            <a:ext cx="3530594" cy="765146"/>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Mon comportement</a:t>
            </a:r>
            <a:endParaRPr b="1" sz="1200">
              <a:solidFill>
                <a:srgbClr val="2C3242"/>
              </a:solidFill>
              <a:latin typeface="Arial"/>
              <a:ea typeface="Arial"/>
              <a:cs typeface="Arial"/>
              <a:sym typeface="Arial"/>
            </a:endParaRPr>
          </a:p>
          <a:p>
            <a:pPr indent="0" lvl="0" marL="0" marR="0" rtl="0" algn="l">
              <a:lnSpc>
                <a:spcPct val="153333"/>
              </a:lnSpc>
              <a:spcBef>
                <a:spcPts val="0"/>
              </a:spcBef>
              <a:spcAft>
                <a:spcPts val="0"/>
              </a:spcAft>
              <a:buNone/>
            </a:pPr>
            <a:r>
              <a:rPr lang="fr-FR" sz="1200">
                <a:solidFill>
                  <a:srgbClr val="2C3242"/>
                </a:solidFill>
                <a:latin typeface="Arial"/>
                <a:ea typeface="Arial"/>
                <a:cs typeface="Arial"/>
                <a:sym typeface="Arial"/>
              </a:rPr>
              <a:t>Mes libérations anticipées de salle, mes no-shows et mes signalements de problèmes</a:t>
            </a:r>
            <a:endParaRPr sz="1200">
              <a:solidFill>
                <a:srgbClr val="2C3242"/>
              </a:solidFill>
              <a:latin typeface="Arial"/>
              <a:ea typeface="Arial"/>
              <a:cs typeface="Arial"/>
              <a:sym typeface="Arial"/>
            </a:endParaRPr>
          </a:p>
        </p:txBody>
      </p:sp>
      <p:cxnSp>
        <p:nvCxnSpPr>
          <p:cNvPr id="874" name="Google Shape;874;p14"/>
          <p:cNvCxnSpPr>
            <a:endCxn id="870" idx="1"/>
          </p:cNvCxnSpPr>
          <p:nvPr/>
        </p:nvCxnSpPr>
        <p:spPr>
          <a:xfrm>
            <a:off x="6750321" y="2736051"/>
            <a:ext cx="884700" cy="0"/>
          </a:xfrm>
          <a:prstGeom prst="straightConnector1">
            <a:avLst/>
          </a:prstGeom>
          <a:noFill/>
          <a:ln cap="flat" cmpd="sng" w="9525">
            <a:solidFill>
              <a:srgbClr val="D8D8D8"/>
            </a:solidFill>
            <a:prstDash val="solid"/>
            <a:miter lim="800000"/>
            <a:headEnd len="sm" w="sm" type="none"/>
            <a:tailEnd len="sm" w="sm" type="none"/>
          </a:ln>
        </p:spPr>
      </p:cxnSp>
      <p:cxnSp>
        <p:nvCxnSpPr>
          <p:cNvPr id="875" name="Google Shape;875;p14"/>
          <p:cNvCxnSpPr/>
          <p:nvPr/>
        </p:nvCxnSpPr>
        <p:spPr>
          <a:xfrm>
            <a:off x="6750424" y="3840173"/>
            <a:ext cx="884597" cy="0"/>
          </a:xfrm>
          <a:prstGeom prst="straightConnector1">
            <a:avLst/>
          </a:prstGeom>
          <a:noFill/>
          <a:ln cap="flat" cmpd="sng" w="9525">
            <a:solidFill>
              <a:srgbClr val="D8D8D8"/>
            </a:solidFill>
            <a:prstDash val="solid"/>
            <a:miter lim="800000"/>
            <a:headEnd len="sm" w="sm" type="none"/>
            <a:tailEnd len="sm" w="sm" type="none"/>
          </a:ln>
        </p:spPr>
      </p:cxnSp>
      <p:cxnSp>
        <p:nvCxnSpPr>
          <p:cNvPr id="876" name="Google Shape;876;p14"/>
          <p:cNvCxnSpPr/>
          <p:nvPr/>
        </p:nvCxnSpPr>
        <p:spPr>
          <a:xfrm>
            <a:off x="6750424" y="4885202"/>
            <a:ext cx="884597" cy="0"/>
          </a:xfrm>
          <a:prstGeom prst="straightConnector1">
            <a:avLst/>
          </a:prstGeom>
          <a:noFill/>
          <a:ln cap="flat" cmpd="sng" w="9525">
            <a:solidFill>
              <a:srgbClr val="D8D8D8"/>
            </a:solidFill>
            <a:prstDash val="solid"/>
            <a:miter lim="800000"/>
            <a:headEnd len="sm" w="sm" type="none"/>
            <a:tailEnd len="sm" w="sm" type="none"/>
          </a:ln>
        </p:spPr>
      </p:cxnSp>
      <p:cxnSp>
        <p:nvCxnSpPr>
          <p:cNvPr id="877" name="Google Shape;877;p14"/>
          <p:cNvCxnSpPr/>
          <p:nvPr/>
        </p:nvCxnSpPr>
        <p:spPr>
          <a:xfrm>
            <a:off x="6750424" y="5777429"/>
            <a:ext cx="884597" cy="0"/>
          </a:xfrm>
          <a:prstGeom prst="straightConnector1">
            <a:avLst/>
          </a:prstGeom>
          <a:noFill/>
          <a:ln cap="flat" cmpd="sng" w="9525">
            <a:solidFill>
              <a:srgbClr val="D8D8D8"/>
            </a:solidFill>
            <a:prstDash val="solid"/>
            <a:miter lim="800000"/>
            <a:headEnd len="sm" w="sm" type="none"/>
            <a:tailEnd len="sm" w="sm" type="none"/>
          </a:ln>
        </p:spPr>
      </p:cxnSp>
      <p:sp>
        <p:nvSpPr>
          <p:cNvPr id="878" name="Google Shape;878;p14"/>
          <p:cNvSpPr/>
          <p:nvPr/>
        </p:nvSpPr>
        <p:spPr>
          <a:xfrm rot="5400000">
            <a:off x="1663671" y="2134752"/>
            <a:ext cx="1193884" cy="4521224"/>
          </a:xfrm>
          <a:prstGeom prst="round2SameRect">
            <a:avLst>
              <a:gd fmla="val 15290" name="adj1"/>
              <a:gd fmla="val 0" name="adj2"/>
            </a:avLst>
          </a:prstGeom>
          <a:solidFill>
            <a:srgbClr val="4294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9" name="Google Shape;879;p14"/>
          <p:cNvSpPr txBox="1"/>
          <p:nvPr/>
        </p:nvSpPr>
        <p:spPr>
          <a:xfrm>
            <a:off x="504093" y="3856089"/>
            <a:ext cx="3569144" cy="102778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fr-FR" sz="1400">
                <a:solidFill>
                  <a:schemeClr val="lt1"/>
                </a:solidFill>
                <a:latin typeface="Arial"/>
                <a:ea typeface="Arial"/>
                <a:cs typeface="Arial"/>
                <a:sym typeface="Arial"/>
              </a:rPr>
              <a:t>L’utilisateur accède à </a:t>
            </a:r>
            <a:r>
              <a:rPr b="1" lang="fr-FR" sz="1400">
                <a:solidFill>
                  <a:schemeClr val="lt1"/>
                </a:solidFill>
                <a:latin typeface="Arial"/>
                <a:ea typeface="Arial"/>
                <a:cs typeface="Arial"/>
                <a:sym typeface="Arial"/>
              </a:rPr>
              <a:t>ses statistiques </a:t>
            </a:r>
            <a:r>
              <a:rPr lang="fr-FR" sz="1400">
                <a:solidFill>
                  <a:schemeClr val="lt1"/>
                </a:solidFill>
                <a:latin typeface="Arial"/>
                <a:ea typeface="Arial"/>
                <a:cs typeface="Arial"/>
                <a:sym typeface="Arial"/>
              </a:rPr>
              <a:t>pour mieux </a:t>
            </a:r>
            <a:r>
              <a:rPr b="1" lang="fr-FR" sz="1400">
                <a:solidFill>
                  <a:schemeClr val="lt1"/>
                </a:solidFill>
                <a:latin typeface="Arial"/>
                <a:ea typeface="Arial"/>
                <a:cs typeface="Arial"/>
                <a:sym typeface="Arial"/>
              </a:rPr>
              <a:t>découvrir et suivre son profil lié à son organisation de travail</a:t>
            </a:r>
            <a:endParaRPr b="1" sz="1400">
              <a:solidFill>
                <a:schemeClr val="lt1"/>
              </a:solidFill>
              <a:latin typeface="Calibri"/>
              <a:ea typeface="Calibri"/>
              <a:cs typeface="Calibri"/>
              <a:sym typeface="Calibri"/>
            </a:endParaRPr>
          </a:p>
        </p:txBody>
      </p:sp>
      <p:sp>
        <p:nvSpPr>
          <p:cNvPr id="880" name="Google Shape;880;p14"/>
          <p:cNvSpPr txBox="1"/>
          <p:nvPr/>
        </p:nvSpPr>
        <p:spPr>
          <a:xfrm>
            <a:off x="504092" y="2347815"/>
            <a:ext cx="526366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200">
                <a:solidFill>
                  <a:srgbClr val="4294CF"/>
                </a:solidFill>
                <a:latin typeface="Arial"/>
                <a:ea typeface="Arial"/>
                <a:cs typeface="Arial"/>
                <a:sym typeface="Arial"/>
              </a:rPr>
              <a:t>Comprendre</a:t>
            </a:r>
            <a:endParaRPr b="1" sz="4200">
              <a:solidFill>
                <a:srgbClr val="4294CF"/>
              </a:solidFill>
              <a:latin typeface="Arial"/>
              <a:ea typeface="Arial"/>
              <a:cs typeface="Arial"/>
              <a:sym typeface="Arial"/>
            </a:endParaRPr>
          </a:p>
          <a:p>
            <a:pPr indent="0" lvl="0" marL="0" marR="0" rtl="0" algn="l">
              <a:spcBef>
                <a:spcPts val="0"/>
              </a:spcBef>
              <a:spcAft>
                <a:spcPts val="0"/>
              </a:spcAft>
              <a:buNone/>
            </a:pPr>
            <a:r>
              <a:rPr b="1" lang="fr-FR" sz="4200">
                <a:solidFill>
                  <a:srgbClr val="2C3242"/>
                </a:solidFill>
                <a:latin typeface="Arial"/>
                <a:ea typeface="Arial"/>
                <a:cs typeface="Arial"/>
                <a:sym typeface="Arial"/>
              </a:rPr>
              <a:t>ses usages</a:t>
            </a:r>
            <a:endParaRPr sz="4200">
              <a:solidFill>
                <a:srgbClr val="2C324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15"/>
          <p:cNvSpPr txBox="1"/>
          <p:nvPr>
            <p:ph type="title"/>
          </p:nvPr>
        </p:nvSpPr>
        <p:spPr>
          <a:xfrm>
            <a:off x="4871258" y="365125"/>
            <a:ext cx="6482542" cy="35540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C3242"/>
              </a:buClr>
              <a:buSzPts val="1800"/>
              <a:buFont typeface="Arial"/>
              <a:buNone/>
            </a:pPr>
            <a:r>
              <a:rPr lang="fr-FR" cap="none"/>
              <a:t>UN CHOIX DE PRESTATION SUR MESURE</a:t>
            </a:r>
            <a:endParaRPr/>
          </a:p>
        </p:txBody>
      </p:sp>
      <p:graphicFrame>
        <p:nvGraphicFramePr>
          <p:cNvPr id="887" name="Google Shape;887;p15"/>
          <p:cNvGraphicFramePr/>
          <p:nvPr/>
        </p:nvGraphicFramePr>
        <p:xfrm>
          <a:off x="533400" y="2457173"/>
          <a:ext cx="3000000" cy="3000000"/>
        </p:xfrm>
        <a:graphic>
          <a:graphicData uri="http://schemas.openxmlformats.org/drawingml/2006/table">
            <a:tbl>
              <a:tblPr bandRow="1" firstRow="1">
                <a:noFill/>
                <a:tableStyleId>{6204E790-E8AA-4B49-9943-739F3A3DF4E9}</a:tableStyleId>
              </a:tblPr>
              <a:tblGrid>
                <a:gridCol w="1171575"/>
                <a:gridCol w="4972050"/>
                <a:gridCol w="638175"/>
              </a:tblGrid>
              <a:tr h="259150">
                <a:tc>
                  <a:txBody>
                    <a:bodyPr/>
                    <a:lstStyle/>
                    <a:p>
                      <a:pPr indent="0" lvl="0" marL="0" marR="0" rtl="0" algn="l">
                        <a:spcBef>
                          <a:spcPts val="0"/>
                        </a:spcBef>
                        <a:spcAft>
                          <a:spcPts val="0"/>
                        </a:spcAft>
                        <a:buNone/>
                      </a:pPr>
                      <a:r>
                        <a:rPr lang="fr-FR" sz="1200" u="none" cap="none" strike="noStrike"/>
                        <a:t>Domaines</a:t>
                      </a:r>
                      <a:endParaRPr/>
                    </a:p>
                  </a:txBody>
                  <a:tcPr marT="45725" marB="45725" marR="91450" marL="91450"/>
                </a:tc>
                <a:tc>
                  <a:txBody>
                    <a:bodyPr/>
                    <a:lstStyle/>
                    <a:p>
                      <a:pPr indent="0" lvl="0" marL="0" marR="0" rtl="0" algn="l">
                        <a:spcBef>
                          <a:spcPts val="0"/>
                        </a:spcBef>
                        <a:spcAft>
                          <a:spcPts val="0"/>
                        </a:spcAft>
                        <a:buNone/>
                      </a:pPr>
                      <a:r>
                        <a:rPr lang="fr-FR" sz="1200"/>
                        <a:t>Fonctionnalités incluses</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r>
              <a:tr h="259150">
                <a:tc>
                  <a:txBody>
                    <a:bodyPr/>
                    <a:lstStyle/>
                    <a:p>
                      <a:pPr indent="0" lvl="0" marL="0" marR="0" rtl="0" algn="l">
                        <a:lnSpc>
                          <a:spcPct val="100000"/>
                        </a:lnSpc>
                        <a:spcBef>
                          <a:spcPts val="0"/>
                        </a:spcBef>
                        <a:spcAft>
                          <a:spcPts val="0"/>
                        </a:spcAft>
                        <a:buClr>
                          <a:schemeClr val="dk1"/>
                        </a:buClr>
                        <a:buSzPts val="800"/>
                        <a:buFont typeface="Calibri"/>
                        <a:buNone/>
                      </a:pPr>
                      <a:r>
                        <a:rPr lang="fr-FR" sz="800"/>
                        <a:t>Hybrid Workspace &amp; Flex Office</a:t>
                      </a:r>
                      <a:endParaRPr/>
                    </a:p>
                  </a:txBody>
                  <a:tcPr marT="45725" marB="45725" marR="91450" marL="91450"/>
                </a:tc>
                <a:tc>
                  <a:txBody>
                    <a:bodyPr/>
                    <a:lstStyle/>
                    <a:p>
                      <a:pPr indent="-171450" lvl="0" marL="171450" marR="0" rtl="0" algn="l">
                        <a:spcBef>
                          <a:spcPts val="0"/>
                        </a:spcBef>
                        <a:spcAft>
                          <a:spcPts val="0"/>
                        </a:spcAft>
                        <a:buClr>
                          <a:schemeClr val="dk1"/>
                        </a:buClr>
                        <a:buSzPts val="800"/>
                        <a:buFont typeface="Calibri"/>
                        <a:buChar char="-"/>
                      </a:pPr>
                      <a:r>
                        <a:rPr b="1" lang="fr-FR" sz="800">
                          <a:solidFill>
                            <a:schemeClr val="dk1"/>
                          </a:solidFill>
                        </a:rPr>
                        <a:t>Plans interactifs </a:t>
                      </a:r>
                      <a:r>
                        <a:rPr lang="fr-FR" sz="800">
                          <a:solidFill>
                            <a:schemeClr val="dk1"/>
                          </a:solidFill>
                        </a:rPr>
                        <a:t>(présence au bureau, recherche de collègues ou ressources, réservation d’espace de travail, itinéraire à la place)</a:t>
                      </a:r>
                      <a:endParaRPr/>
                    </a:p>
                    <a:p>
                      <a:pPr indent="-171450" lvl="0" marL="171450" marR="0" rtl="0" algn="l">
                        <a:spcBef>
                          <a:spcPts val="0"/>
                        </a:spcBef>
                        <a:spcAft>
                          <a:spcPts val="0"/>
                        </a:spcAft>
                        <a:buClr>
                          <a:schemeClr val="dk1"/>
                        </a:buClr>
                        <a:buSzPts val="800"/>
                        <a:buFont typeface="Calibri"/>
                        <a:buChar char="-"/>
                      </a:pPr>
                      <a:r>
                        <a:rPr b="1" lang="fr-FR" sz="800">
                          <a:solidFill>
                            <a:schemeClr val="dk1"/>
                          </a:solidFill>
                        </a:rPr>
                        <a:t>Réservation de bureau </a:t>
                      </a:r>
                      <a:r>
                        <a:rPr lang="fr-FR" sz="800">
                          <a:solidFill>
                            <a:schemeClr val="dk1"/>
                          </a:solidFill>
                        </a:rPr>
                        <a:t>/ bureau fermé, place de </a:t>
                      </a:r>
                      <a:r>
                        <a:rPr b="1" lang="fr-FR" sz="800">
                          <a:solidFill>
                            <a:schemeClr val="dk1"/>
                          </a:solidFill>
                        </a:rPr>
                        <a:t>parking</a:t>
                      </a:r>
                      <a:r>
                        <a:rPr lang="fr-FR" sz="800">
                          <a:solidFill>
                            <a:schemeClr val="dk1"/>
                          </a:solidFill>
                        </a:rPr>
                        <a:t>, </a:t>
                      </a:r>
                      <a:r>
                        <a:rPr b="1" lang="fr-FR" sz="800">
                          <a:solidFill>
                            <a:schemeClr val="dk1"/>
                          </a:solidFill>
                        </a:rPr>
                        <a:t>RIE</a:t>
                      </a:r>
                      <a:endParaRPr/>
                    </a:p>
                    <a:p>
                      <a:pPr indent="-171450" lvl="0" marL="171450" marR="0" rtl="0" algn="l">
                        <a:lnSpc>
                          <a:spcPct val="100000"/>
                        </a:lnSpc>
                        <a:spcBef>
                          <a:spcPts val="0"/>
                        </a:spcBef>
                        <a:spcAft>
                          <a:spcPts val="0"/>
                        </a:spcAft>
                        <a:buClr>
                          <a:schemeClr val="dk1"/>
                        </a:buClr>
                        <a:buSzPts val="800"/>
                        <a:buFont typeface="Calibri"/>
                        <a:buChar char="-"/>
                      </a:pPr>
                      <a:r>
                        <a:rPr lang="fr-FR" sz="800">
                          <a:solidFill>
                            <a:schemeClr val="dk1"/>
                          </a:solidFill>
                        </a:rPr>
                        <a:t>Définition </a:t>
                      </a:r>
                      <a:r>
                        <a:rPr b="1" lang="fr-FR" sz="800">
                          <a:solidFill>
                            <a:schemeClr val="dk1"/>
                          </a:solidFill>
                        </a:rPr>
                        <a:t>semaine type </a:t>
                      </a:r>
                      <a:r>
                        <a:rPr lang="fr-FR" sz="800">
                          <a:solidFill>
                            <a:schemeClr val="dk1"/>
                          </a:solidFill>
                        </a:rPr>
                        <a:t>(paramètres : sur 5 à 7 jours ; lieu de travail par défaut ; nb j min et max au bureau)</a:t>
                      </a:r>
                      <a:endParaRPr/>
                    </a:p>
                    <a:p>
                      <a:pPr indent="-171450" lvl="0" marL="171450" marR="0" rtl="0" algn="l">
                        <a:lnSpc>
                          <a:spcPct val="100000"/>
                        </a:lnSpc>
                        <a:spcBef>
                          <a:spcPts val="0"/>
                        </a:spcBef>
                        <a:spcAft>
                          <a:spcPts val="0"/>
                        </a:spcAft>
                        <a:buClr>
                          <a:schemeClr val="dk1"/>
                        </a:buClr>
                        <a:buSzPts val="800"/>
                        <a:buFont typeface="Calibri"/>
                        <a:buChar char="-"/>
                      </a:pPr>
                      <a:r>
                        <a:rPr lang="fr-FR" sz="800">
                          <a:solidFill>
                            <a:schemeClr val="dk1"/>
                          </a:solidFill>
                        </a:rPr>
                        <a:t>Saisie </a:t>
                      </a:r>
                      <a:r>
                        <a:rPr b="1" lang="fr-FR" sz="800">
                          <a:solidFill>
                            <a:schemeClr val="dk1"/>
                          </a:solidFill>
                        </a:rPr>
                        <a:t>présence au bureau </a:t>
                      </a:r>
                      <a:r>
                        <a:rPr lang="fr-FR" sz="800">
                          <a:solidFill>
                            <a:schemeClr val="dk1"/>
                          </a:solidFill>
                        </a:rPr>
                        <a:t>ou application semaine type</a:t>
                      </a:r>
                      <a:endParaRPr/>
                    </a:p>
                    <a:p>
                      <a:pPr indent="-171450" lvl="0" marL="171450" marR="0" rtl="0" algn="l">
                        <a:lnSpc>
                          <a:spcPct val="100000"/>
                        </a:lnSpc>
                        <a:spcBef>
                          <a:spcPts val="0"/>
                        </a:spcBef>
                        <a:spcAft>
                          <a:spcPts val="0"/>
                        </a:spcAft>
                        <a:buClr>
                          <a:schemeClr val="dk1"/>
                        </a:buClr>
                        <a:buSzPts val="800"/>
                        <a:buFont typeface="Calibri"/>
                        <a:buChar char="-"/>
                      </a:pPr>
                      <a:r>
                        <a:rPr lang="fr-FR" sz="800"/>
                        <a:t>Visualisation de la </a:t>
                      </a:r>
                      <a:r>
                        <a:rPr b="1" lang="fr-FR" sz="800"/>
                        <a:t>présence de mes collègues</a:t>
                      </a:r>
                      <a:endParaRPr/>
                    </a:p>
                    <a:p>
                      <a:pPr indent="-171450" lvl="0" marL="171450" marR="0" rtl="0" algn="l">
                        <a:lnSpc>
                          <a:spcPct val="100000"/>
                        </a:lnSpc>
                        <a:spcBef>
                          <a:spcPts val="0"/>
                        </a:spcBef>
                        <a:spcAft>
                          <a:spcPts val="0"/>
                        </a:spcAft>
                        <a:buClr>
                          <a:schemeClr val="dk1"/>
                        </a:buClr>
                        <a:buSzPts val="800"/>
                        <a:buFont typeface="Calibri"/>
                        <a:buChar char="-"/>
                      </a:pPr>
                      <a:r>
                        <a:rPr b="1" lang="fr-FR" sz="800">
                          <a:solidFill>
                            <a:schemeClr val="dk1"/>
                          </a:solidFill>
                        </a:rPr>
                        <a:t>Gestion des accès </a:t>
                      </a:r>
                      <a:r>
                        <a:rPr lang="fr-FR" sz="800">
                          <a:solidFill>
                            <a:schemeClr val="dk1"/>
                          </a:solidFill>
                        </a:rPr>
                        <a:t>de mes collègues à mes informations de présence</a:t>
                      </a:r>
                      <a:endParaRPr/>
                    </a:p>
                    <a:p>
                      <a:pPr indent="0" lvl="0" marL="0" marR="0" rtl="0" algn="l">
                        <a:lnSpc>
                          <a:spcPct val="100000"/>
                        </a:lnSpc>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800"/>
                    </a:p>
                  </a:txBody>
                  <a:tcPr marT="45725" marB="45725" marR="91450" marL="91450"/>
                </a:tc>
              </a:tr>
              <a:tr h="259150">
                <a:tc>
                  <a:txBody>
                    <a:bodyPr/>
                    <a:lstStyle/>
                    <a:p>
                      <a:pPr indent="0" lvl="0" marL="0" marR="0" rtl="0" algn="l">
                        <a:lnSpc>
                          <a:spcPct val="100000"/>
                        </a:lnSpc>
                        <a:spcBef>
                          <a:spcPts val="0"/>
                        </a:spcBef>
                        <a:spcAft>
                          <a:spcPts val="0"/>
                        </a:spcAft>
                        <a:buClr>
                          <a:srgbClr val="000000"/>
                        </a:buClr>
                        <a:buSzPts val="800"/>
                        <a:buFont typeface="Calibri"/>
                        <a:buNone/>
                      </a:pPr>
                      <a:r>
                        <a:rPr b="0" lang="fr-FR" sz="800" u="none" cap="none" strike="noStrike">
                          <a:solidFill>
                            <a:srgbClr val="000000"/>
                          </a:solidFill>
                        </a:rPr>
                        <a:t>Meeting &amp; Collaborative Spaces</a:t>
                      </a:r>
                      <a:endParaRPr b="0" i="0" sz="800" u="none" cap="none" strike="noStrike">
                        <a:solidFill>
                          <a:srgbClr val="000000"/>
                        </a:solidFill>
                        <a:latin typeface="Calibri"/>
                        <a:ea typeface="Calibri"/>
                        <a:cs typeface="Calibri"/>
                        <a:sym typeface="Calibri"/>
                      </a:endParaRPr>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800"/>
                        <a:buFont typeface="Calibri"/>
                        <a:buChar char="-"/>
                      </a:pPr>
                      <a:r>
                        <a:rPr b="1" lang="fr-FR" sz="800"/>
                        <a:t>Réserver/libérer/prolonger une réservation de salle</a:t>
                      </a:r>
                      <a:r>
                        <a:rPr lang="fr-FR" sz="800"/>
                        <a:t>, (paramètres : type de salle ; capacité de la salle, plage horaire, journée/demi-journée)</a:t>
                      </a:r>
                      <a:endParaRPr/>
                    </a:p>
                    <a:p>
                      <a:pPr indent="-171450" lvl="0" marL="171450" marR="0" rtl="0" algn="l">
                        <a:lnSpc>
                          <a:spcPct val="100000"/>
                        </a:lnSpc>
                        <a:spcBef>
                          <a:spcPts val="0"/>
                        </a:spcBef>
                        <a:spcAft>
                          <a:spcPts val="0"/>
                        </a:spcAft>
                        <a:buClr>
                          <a:schemeClr val="dk1"/>
                        </a:buClr>
                        <a:buSzPts val="800"/>
                        <a:buFont typeface="Calibri"/>
                        <a:buChar char="-"/>
                      </a:pPr>
                      <a:r>
                        <a:rPr b="1" lang="fr-FR" sz="800"/>
                        <a:t>Scanner un QR Code </a:t>
                      </a:r>
                      <a:r>
                        <a:rPr lang="fr-FR" sz="800"/>
                        <a:t>: réservation instantanée, informations d’une ressource</a:t>
                      </a:r>
                      <a:endParaRPr/>
                    </a:p>
                    <a:p>
                      <a:pPr indent="-171450" lvl="0" marL="171450" marR="0" rtl="0" algn="l">
                        <a:lnSpc>
                          <a:spcPct val="100000"/>
                        </a:lnSpc>
                        <a:spcBef>
                          <a:spcPts val="0"/>
                        </a:spcBef>
                        <a:spcAft>
                          <a:spcPts val="0"/>
                        </a:spcAft>
                        <a:buClr>
                          <a:schemeClr val="dk1"/>
                        </a:buClr>
                        <a:buSzPts val="800"/>
                        <a:buFont typeface="Calibri"/>
                        <a:buChar char="-"/>
                      </a:pPr>
                      <a:r>
                        <a:rPr b="1" lang="fr-FR" sz="800">
                          <a:solidFill>
                            <a:schemeClr val="dk1"/>
                          </a:solidFill>
                        </a:rPr>
                        <a:t>Historique</a:t>
                      </a:r>
                      <a:r>
                        <a:rPr lang="fr-FR" sz="800">
                          <a:solidFill>
                            <a:schemeClr val="dk1"/>
                          </a:solidFill>
                        </a:rPr>
                        <a:t> de mes réservations</a:t>
                      </a:r>
                      <a:endParaRPr/>
                    </a:p>
                    <a:p>
                      <a:pPr indent="-171450" lvl="0" marL="171450" marR="0" rtl="0" algn="l">
                        <a:lnSpc>
                          <a:spcPct val="100000"/>
                        </a:lnSpc>
                        <a:spcBef>
                          <a:spcPts val="0"/>
                        </a:spcBef>
                        <a:spcAft>
                          <a:spcPts val="0"/>
                        </a:spcAft>
                        <a:buClr>
                          <a:schemeClr val="dk1"/>
                        </a:buClr>
                        <a:buSzPts val="800"/>
                        <a:buFont typeface="Calibri"/>
                        <a:buChar char="-"/>
                      </a:pPr>
                      <a:r>
                        <a:rPr lang="fr-FR" sz="800">
                          <a:solidFill>
                            <a:schemeClr val="dk1"/>
                          </a:solidFill>
                        </a:rPr>
                        <a:t>Création d’un </a:t>
                      </a:r>
                      <a:r>
                        <a:rPr b="1" lang="fr-FR" sz="800">
                          <a:solidFill>
                            <a:schemeClr val="dk1"/>
                          </a:solidFill>
                        </a:rPr>
                        <a:t>signalement</a:t>
                      </a:r>
                      <a:endParaRPr/>
                    </a:p>
                    <a:p>
                      <a:pPr indent="-120650" lvl="0" marL="171450" marR="0" rtl="0" algn="l">
                        <a:lnSpc>
                          <a:spcPct val="100000"/>
                        </a:lnSpc>
                        <a:spcBef>
                          <a:spcPts val="0"/>
                        </a:spcBef>
                        <a:spcAft>
                          <a:spcPts val="0"/>
                        </a:spcAft>
                        <a:buClr>
                          <a:schemeClr val="dk1"/>
                        </a:buClr>
                        <a:buSzPts val="800"/>
                        <a:buFont typeface="Calibri"/>
                        <a:buNone/>
                      </a:pPr>
                      <a:r>
                        <a:t/>
                      </a:r>
                      <a:endParaRPr sz="800">
                        <a:solidFill>
                          <a:schemeClr val="dk1"/>
                        </a:solidFill>
                      </a:endParaRPr>
                    </a:p>
                  </a:txBody>
                  <a:tcPr marT="45725" marB="45725" marR="91450" marL="91450"/>
                </a:tc>
                <a:tc>
                  <a:txBody>
                    <a:bodyPr/>
                    <a:lstStyle/>
                    <a:p>
                      <a:pPr indent="0" lvl="0" marL="0" marR="0" rtl="0" algn="l">
                        <a:spcBef>
                          <a:spcPts val="0"/>
                        </a:spcBef>
                        <a:spcAft>
                          <a:spcPts val="0"/>
                        </a:spcAft>
                        <a:buNone/>
                      </a:pPr>
                      <a:r>
                        <a:t/>
                      </a:r>
                      <a:endParaRPr sz="800"/>
                    </a:p>
                  </a:txBody>
                  <a:tcPr marT="45725" marB="45725" marR="91450" marL="91450"/>
                </a:tc>
              </a:tr>
              <a:tr h="259150">
                <a:tc>
                  <a:txBody>
                    <a:bodyPr/>
                    <a:lstStyle/>
                    <a:p>
                      <a:pPr indent="0" lvl="0" marL="0" marR="0" rtl="0" algn="l">
                        <a:spcBef>
                          <a:spcPts val="0"/>
                        </a:spcBef>
                        <a:spcAft>
                          <a:spcPts val="0"/>
                        </a:spcAft>
                        <a:buNone/>
                      </a:pPr>
                      <a:r>
                        <a:rPr lang="fr-FR" sz="800"/>
                        <a:t>Visitor Management</a:t>
                      </a:r>
                      <a:endParaRPr/>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800"/>
                        <a:buFont typeface="Calibri"/>
                        <a:buChar char="-"/>
                      </a:pPr>
                      <a:r>
                        <a:rPr b="1" lang="fr-FR" sz="800">
                          <a:solidFill>
                            <a:schemeClr val="dk1"/>
                          </a:solidFill>
                        </a:rPr>
                        <a:t>Créer une visite </a:t>
                      </a:r>
                      <a:r>
                        <a:rPr lang="fr-FR" sz="800">
                          <a:solidFill>
                            <a:schemeClr val="dk1"/>
                          </a:solidFill>
                        </a:rPr>
                        <a:t>avec une personne extérieure à l’entreprise</a:t>
                      </a:r>
                      <a:endParaRPr/>
                    </a:p>
                    <a:p>
                      <a:pPr indent="-171450" lvl="0" marL="171450" marR="0" rtl="0" algn="l">
                        <a:lnSpc>
                          <a:spcPct val="100000"/>
                        </a:lnSpc>
                        <a:spcBef>
                          <a:spcPts val="0"/>
                        </a:spcBef>
                        <a:spcAft>
                          <a:spcPts val="0"/>
                        </a:spcAft>
                        <a:buClr>
                          <a:schemeClr val="dk1"/>
                        </a:buClr>
                        <a:buSzPts val="800"/>
                        <a:buFont typeface="Calibri"/>
                        <a:buChar char="-"/>
                      </a:pPr>
                      <a:r>
                        <a:rPr lang="fr-FR" sz="800">
                          <a:solidFill>
                            <a:schemeClr val="dk1"/>
                          </a:solidFill>
                        </a:rPr>
                        <a:t>Génération automatique de </a:t>
                      </a:r>
                      <a:r>
                        <a:rPr b="1" lang="fr-FR" sz="800">
                          <a:solidFill>
                            <a:schemeClr val="dk1"/>
                          </a:solidFill>
                        </a:rPr>
                        <a:t>mail d’informations aux invités et rappels</a:t>
                      </a:r>
                      <a:endParaRPr/>
                    </a:p>
                    <a:p>
                      <a:pPr indent="-171450" lvl="0" marL="171450" marR="0" rtl="0" algn="l">
                        <a:lnSpc>
                          <a:spcPct val="100000"/>
                        </a:lnSpc>
                        <a:spcBef>
                          <a:spcPts val="0"/>
                        </a:spcBef>
                        <a:spcAft>
                          <a:spcPts val="0"/>
                        </a:spcAft>
                        <a:buClr>
                          <a:schemeClr val="dk1"/>
                        </a:buClr>
                        <a:buSzPts val="800"/>
                        <a:buFont typeface="Calibri"/>
                        <a:buChar char="-"/>
                      </a:pPr>
                      <a:r>
                        <a:rPr b="1" lang="fr-FR" sz="800">
                          <a:solidFill>
                            <a:schemeClr val="dk1"/>
                          </a:solidFill>
                        </a:rPr>
                        <a:t>Réserver</a:t>
                      </a:r>
                      <a:r>
                        <a:rPr b="0" lang="fr-FR" sz="800">
                          <a:solidFill>
                            <a:schemeClr val="dk1"/>
                          </a:solidFill>
                        </a:rPr>
                        <a:t> une place de </a:t>
                      </a:r>
                      <a:r>
                        <a:rPr b="1" lang="fr-FR" sz="800">
                          <a:solidFill>
                            <a:schemeClr val="dk1"/>
                          </a:solidFill>
                        </a:rPr>
                        <a:t>parking</a:t>
                      </a:r>
                      <a:r>
                        <a:rPr b="0" lang="fr-FR" sz="800">
                          <a:solidFill>
                            <a:schemeClr val="dk1"/>
                          </a:solidFill>
                        </a:rPr>
                        <a:t> pour un invité</a:t>
                      </a:r>
                      <a:endParaRPr/>
                    </a:p>
                    <a:p>
                      <a:pPr indent="-120650" lvl="0" marL="171450" marR="0" rtl="0" algn="l">
                        <a:lnSpc>
                          <a:spcPct val="100000"/>
                        </a:lnSpc>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800"/>
                    </a:p>
                  </a:txBody>
                  <a:tcPr marT="45725" marB="45725" marR="91450" marL="91450"/>
                </a:tc>
              </a:tr>
              <a:tr h="259150">
                <a:tc>
                  <a:txBody>
                    <a:bodyPr/>
                    <a:lstStyle/>
                    <a:p>
                      <a:pPr indent="0" lvl="0" marL="0" marR="0" rtl="0" algn="l">
                        <a:spcBef>
                          <a:spcPts val="0"/>
                        </a:spcBef>
                        <a:spcAft>
                          <a:spcPts val="0"/>
                        </a:spcAft>
                        <a:buNone/>
                      </a:pPr>
                      <a:r>
                        <a:rPr lang="fr-FR" sz="800"/>
                        <a:t>Communication &amp; Hybrid Signage</a:t>
                      </a:r>
                      <a:endParaRPr/>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800"/>
                        <a:buFont typeface="Calibri"/>
                        <a:buChar char="-"/>
                      </a:pPr>
                      <a:r>
                        <a:rPr lang="fr-FR" sz="800">
                          <a:solidFill>
                            <a:schemeClr val="dk1"/>
                          </a:solidFill>
                        </a:rPr>
                        <a:t>Intégration de la charte graphique du client</a:t>
                      </a:r>
                      <a:endParaRPr/>
                    </a:p>
                    <a:p>
                      <a:pPr indent="-120650" lvl="0" marL="171450" marR="0" rtl="0" algn="l">
                        <a:lnSpc>
                          <a:spcPct val="100000"/>
                        </a:lnSpc>
                        <a:spcBef>
                          <a:spcPts val="0"/>
                        </a:spcBef>
                        <a:spcAft>
                          <a:spcPts val="0"/>
                        </a:spcAft>
                        <a:buClr>
                          <a:schemeClr val="dk1"/>
                        </a:buClr>
                        <a:buSzPts val="800"/>
                        <a:buFont typeface="Calibri"/>
                        <a:buNone/>
                      </a:pPr>
                      <a:r>
                        <a:t/>
                      </a:r>
                      <a:endParaRPr sz="800">
                        <a:solidFill>
                          <a:schemeClr val="dk1"/>
                        </a:solidFill>
                      </a:endParaRPr>
                    </a:p>
                    <a:p>
                      <a:pPr indent="-171450" lvl="0" marL="171450" marR="0" rtl="0" algn="l">
                        <a:lnSpc>
                          <a:spcPct val="100000"/>
                        </a:lnSpc>
                        <a:spcBef>
                          <a:spcPts val="0"/>
                        </a:spcBef>
                        <a:spcAft>
                          <a:spcPts val="0"/>
                        </a:spcAft>
                        <a:buClr>
                          <a:schemeClr val="dk1"/>
                        </a:buClr>
                        <a:buSzPts val="800"/>
                        <a:buFont typeface="Calibri"/>
                        <a:buChar char="-"/>
                      </a:pPr>
                      <a:r>
                        <a:rPr lang="fr-FR" sz="800">
                          <a:solidFill>
                            <a:schemeClr val="dk1"/>
                          </a:solidFill>
                        </a:rPr>
                        <a:t>Intégration d’un CMS par défaut - </a:t>
                      </a:r>
                      <a:r>
                        <a:rPr i="1" lang="fr-FR" sz="800">
                          <a:solidFill>
                            <a:schemeClr val="dk1"/>
                          </a:solidFill>
                        </a:rPr>
                        <a:t>voir détails page suivante</a:t>
                      </a:r>
                      <a:endParaRPr sz="800">
                        <a:solidFill>
                          <a:schemeClr val="dk1"/>
                        </a:solidFill>
                      </a:endParaRPr>
                    </a:p>
                    <a:p>
                      <a:pPr indent="-120650" lvl="0" marL="171450" marR="0" rtl="0" algn="l">
                        <a:lnSpc>
                          <a:spcPct val="100000"/>
                        </a:lnSpc>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800"/>
                    </a:p>
                  </a:txBody>
                  <a:tcPr marT="45725" marB="45725" marR="91450" marL="91450"/>
                </a:tc>
              </a:tr>
              <a:tr h="259150">
                <a:tc>
                  <a:txBody>
                    <a:bodyPr/>
                    <a:lstStyle/>
                    <a:p>
                      <a:pPr indent="0" lvl="0" marL="0" marR="0" rtl="0" algn="l">
                        <a:spcBef>
                          <a:spcPts val="0"/>
                        </a:spcBef>
                        <a:spcAft>
                          <a:spcPts val="0"/>
                        </a:spcAft>
                        <a:buNone/>
                      </a:pPr>
                      <a:r>
                        <a:rPr lang="fr-FR" sz="800"/>
                        <a:t>Facilities &amp; Services</a:t>
                      </a:r>
                      <a:endParaRPr/>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800"/>
                        <a:buFont typeface="Calibri"/>
                        <a:buChar char="-"/>
                      </a:pPr>
                      <a:r>
                        <a:rPr lang="fr-FR" sz="800">
                          <a:solidFill>
                            <a:schemeClr val="dk1"/>
                          </a:solidFill>
                        </a:rPr>
                        <a:t>Paramètres utilisateur : gestion multisite, multilinguisme</a:t>
                      </a:r>
                      <a:endParaRPr/>
                    </a:p>
                    <a:p>
                      <a:pPr indent="-171450" lvl="0" marL="171450" marR="0" rtl="0" algn="l">
                        <a:lnSpc>
                          <a:spcPct val="100000"/>
                        </a:lnSpc>
                        <a:spcBef>
                          <a:spcPts val="0"/>
                        </a:spcBef>
                        <a:spcAft>
                          <a:spcPts val="0"/>
                        </a:spcAft>
                        <a:buClr>
                          <a:schemeClr val="dk1"/>
                        </a:buClr>
                        <a:buSzPts val="800"/>
                        <a:buFont typeface="Calibri"/>
                        <a:buChar char="-"/>
                      </a:pPr>
                      <a:r>
                        <a:rPr lang="fr-FR" sz="800">
                          <a:solidFill>
                            <a:schemeClr val="dk1"/>
                          </a:solidFill>
                        </a:rPr>
                        <a:t>Tableau de bord de l’utilisateur</a:t>
                      </a:r>
                      <a:endParaRPr/>
                    </a:p>
                    <a:p>
                      <a:pPr indent="-120650" lvl="0" marL="171450" marR="0" rtl="0" algn="l">
                        <a:lnSpc>
                          <a:spcPct val="100000"/>
                        </a:lnSpc>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t/>
                      </a:r>
                      <a:endParaRPr sz="800"/>
                    </a:p>
                  </a:txBody>
                  <a:tcPr marT="45725" marB="45725" marR="91450" marL="91450"/>
                </a:tc>
              </a:tr>
            </a:tbl>
          </a:graphicData>
        </a:graphic>
      </p:graphicFrame>
      <p:pic>
        <p:nvPicPr>
          <p:cNvPr id="888" name="Google Shape;888;p15"/>
          <p:cNvPicPr preferRelativeResize="0"/>
          <p:nvPr/>
        </p:nvPicPr>
        <p:blipFill rotWithShape="1">
          <a:blip r:embed="rId3">
            <a:alphaModFix/>
          </a:blip>
          <a:srcRect b="0" l="0" r="0" t="0"/>
          <a:stretch/>
        </p:blipFill>
        <p:spPr>
          <a:xfrm>
            <a:off x="6825877" y="4030924"/>
            <a:ext cx="224116" cy="224116"/>
          </a:xfrm>
          <a:prstGeom prst="rect">
            <a:avLst/>
          </a:prstGeom>
          <a:noFill/>
          <a:ln>
            <a:noFill/>
          </a:ln>
        </p:spPr>
      </p:pic>
      <p:pic>
        <p:nvPicPr>
          <p:cNvPr id="889" name="Google Shape;889;p15"/>
          <p:cNvPicPr preferRelativeResize="0"/>
          <p:nvPr/>
        </p:nvPicPr>
        <p:blipFill rotWithShape="1">
          <a:blip r:embed="rId3">
            <a:alphaModFix/>
          </a:blip>
          <a:srcRect b="0" l="0" r="0" t="0"/>
          <a:stretch/>
        </p:blipFill>
        <p:spPr>
          <a:xfrm>
            <a:off x="6825877" y="4735264"/>
            <a:ext cx="224116" cy="224116"/>
          </a:xfrm>
          <a:prstGeom prst="rect">
            <a:avLst/>
          </a:prstGeom>
          <a:noFill/>
          <a:ln>
            <a:noFill/>
          </a:ln>
        </p:spPr>
      </p:pic>
      <p:pic>
        <p:nvPicPr>
          <p:cNvPr descr="Download Free App Play Google Android Store Free Clipart HD ICON ..." id="890" name="Google Shape;890;p15"/>
          <p:cNvPicPr preferRelativeResize="0"/>
          <p:nvPr/>
        </p:nvPicPr>
        <p:blipFill rotWithShape="1">
          <a:blip r:embed="rId4">
            <a:alphaModFix/>
          </a:blip>
          <a:srcRect b="0" l="0" r="0" t="0"/>
          <a:stretch/>
        </p:blipFill>
        <p:spPr>
          <a:xfrm>
            <a:off x="6430922" y="2100164"/>
            <a:ext cx="937826" cy="324220"/>
          </a:xfrm>
          <a:prstGeom prst="rect">
            <a:avLst/>
          </a:prstGeom>
          <a:noFill/>
          <a:ln>
            <a:noFill/>
          </a:ln>
        </p:spPr>
      </p:pic>
      <p:pic>
        <p:nvPicPr>
          <p:cNvPr id="891" name="Google Shape;891;p15"/>
          <p:cNvPicPr preferRelativeResize="0"/>
          <p:nvPr/>
        </p:nvPicPr>
        <p:blipFill rotWithShape="1">
          <a:blip r:embed="rId3">
            <a:alphaModFix/>
          </a:blip>
          <a:srcRect b="0" l="0" r="0" t="0"/>
          <a:stretch/>
        </p:blipFill>
        <p:spPr>
          <a:xfrm>
            <a:off x="6825877" y="5800557"/>
            <a:ext cx="224116" cy="224116"/>
          </a:xfrm>
          <a:prstGeom prst="rect">
            <a:avLst/>
          </a:prstGeom>
          <a:noFill/>
          <a:ln>
            <a:noFill/>
          </a:ln>
        </p:spPr>
      </p:pic>
      <p:pic>
        <p:nvPicPr>
          <p:cNvPr id="892" name="Google Shape;892;p15"/>
          <p:cNvPicPr preferRelativeResize="0"/>
          <p:nvPr/>
        </p:nvPicPr>
        <p:blipFill rotWithShape="1">
          <a:blip r:embed="rId3">
            <a:alphaModFix/>
          </a:blip>
          <a:srcRect b="0" l="0" r="0" t="0"/>
          <a:stretch/>
        </p:blipFill>
        <p:spPr>
          <a:xfrm>
            <a:off x="6825877" y="5285393"/>
            <a:ext cx="224116" cy="224116"/>
          </a:xfrm>
          <a:prstGeom prst="rect">
            <a:avLst/>
          </a:prstGeom>
          <a:noFill/>
          <a:ln>
            <a:noFill/>
          </a:ln>
        </p:spPr>
      </p:pic>
      <p:pic>
        <p:nvPicPr>
          <p:cNvPr id="893" name="Google Shape;893;p15"/>
          <p:cNvPicPr preferRelativeResize="0"/>
          <p:nvPr/>
        </p:nvPicPr>
        <p:blipFill rotWithShape="1">
          <a:blip r:embed="rId3">
            <a:alphaModFix/>
          </a:blip>
          <a:srcRect b="0" l="0" r="0" t="0"/>
          <a:stretch/>
        </p:blipFill>
        <p:spPr>
          <a:xfrm>
            <a:off x="6825877" y="3031752"/>
            <a:ext cx="224116" cy="224116"/>
          </a:xfrm>
          <a:prstGeom prst="rect">
            <a:avLst/>
          </a:prstGeom>
          <a:noFill/>
          <a:ln>
            <a:noFill/>
          </a:ln>
        </p:spPr>
      </p:pic>
      <p:sp>
        <p:nvSpPr>
          <p:cNvPr id="894" name="Google Shape;894;p15"/>
          <p:cNvSpPr txBox="1"/>
          <p:nvPr/>
        </p:nvSpPr>
        <p:spPr>
          <a:xfrm>
            <a:off x="422033" y="1124568"/>
            <a:ext cx="1117034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3000">
                <a:solidFill>
                  <a:srgbClr val="4294CF"/>
                </a:solidFill>
                <a:latin typeface="Arial"/>
                <a:ea typeface="Arial"/>
                <a:cs typeface="Arial"/>
                <a:sym typeface="Arial"/>
              </a:rPr>
              <a:t>Retouches cosmétiques </a:t>
            </a:r>
            <a:r>
              <a:rPr b="1" lang="fr-FR" sz="3000">
                <a:solidFill>
                  <a:schemeClr val="dk1"/>
                </a:solidFill>
                <a:latin typeface="Arial"/>
                <a:ea typeface="Arial"/>
                <a:cs typeface="Arial"/>
                <a:sym typeface="Arial"/>
              </a:rPr>
              <a:t>ou</a:t>
            </a:r>
            <a:r>
              <a:rPr b="1" lang="fr-FR" sz="3000">
                <a:solidFill>
                  <a:srgbClr val="4294CF"/>
                </a:solidFill>
                <a:latin typeface="Arial"/>
                <a:ea typeface="Arial"/>
                <a:cs typeface="Arial"/>
                <a:sym typeface="Arial"/>
              </a:rPr>
              <a:t> personnalisation enrichie, </a:t>
            </a:r>
            <a:endParaRPr/>
          </a:p>
          <a:p>
            <a:pPr indent="0" lvl="0" marL="0" marR="0" rtl="0" algn="l">
              <a:spcBef>
                <a:spcPts val="0"/>
              </a:spcBef>
              <a:spcAft>
                <a:spcPts val="0"/>
              </a:spcAft>
              <a:buNone/>
            </a:pPr>
            <a:r>
              <a:rPr b="1" lang="fr-FR" sz="3000">
                <a:solidFill>
                  <a:schemeClr val="dk1"/>
                </a:solidFill>
                <a:latin typeface="Arial"/>
                <a:ea typeface="Arial"/>
                <a:cs typeface="Arial"/>
                <a:sym typeface="Arial"/>
              </a:rPr>
              <a:t>nous réalisons !</a:t>
            </a:r>
            <a:endParaRPr b="1" sz="3000">
              <a:solidFill>
                <a:schemeClr val="dk1"/>
              </a:solidFill>
              <a:latin typeface="Arial"/>
              <a:ea typeface="Arial"/>
              <a:cs typeface="Arial"/>
              <a:sym typeface="Arial"/>
            </a:endParaRPr>
          </a:p>
        </p:txBody>
      </p:sp>
      <p:sp>
        <p:nvSpPr>
          <p:cNvPr id="895" name="Google Shape;895;p15"/>
          <p:cNvSpPr/>
          <p:nvPr/>
        </p:nvSpPr>
        <p:spPr>
          <a:xfrm>
            <a:off x="3140013" y="2182560"/>
            <a:ext cx="1568575" cy="261449"/>
          </a:xfrm>
          <a:prstGeom prst="roundRect">
            <a:avLst>
              <a:gd fmla="val 18097" name="adj"/>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fr-FR" sz="1100" cap="none">
                <a:solidFill>
                  <a:srgbClr val="2D3243"/>
                </a:solidFill>
                <a:latin typeface="Arial"/>
                <a:ea typeface="Arial"/>
                <a:cs typeface="Arial"/>
                <a:sym typeface="Arial"/>
              </a:rPr>
              <a:t>OFFRE BASIQUE</a:t>
            </a:r>
            <a:endParaRPr sz="1100" cap="none">
              <a:solidFill>
                <a:srgbClr val="2D3243"/>
              </a:solidFill>
              <a:latin typeface="Arial"/>
              <a:ea typeface="Arial"/>
              <a:cs typeface="Arial"/>
              <a:sym typeface="Arial"/>
            </a:endParaRPr>
          </a:p>
        </p:txBody>
      </p:sp>
      <p:sp>
        <p:nvSpPr>
          <p:cNvPr id="896" name="Google Shape;896;p15"/>
          <p:cNvSpPr/>
          <p:nvPr/>
        </p:nvSpPr>
        <p:spPr>
          <a:xfrm>
            <a:off x="9591703" y="2182559"/>
            <a:ext cx="1726801" cy="261449"/>
          </a:xfrm>
          <a:prstGeom prst="roundRect">
            <a:avLst>
              <a:gd fmla="val 18097" name="adj"/>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fr-FR" sz="1100" cap="none">
                <a:solidFill>
                  <a:srgbClr val="2D3243"/>
                </a:solidFill>
                <a:latin typeface="Arial"/>
                <a:ea typeface="Arial"/>
                <a:cs typeface="Arial"/>
                <a:sym typeface="Arial"/>
              </a:rPr>
              <a:t>POUR ALLER PLUS LOIN</a:t>
            </a:r>
            <a:endParaRPr sz="1100" cap="none">
              <a:solidFill>
                <a:srgbClr val="2D3243"/>
              </a:solidFill>
              <a:latin typeface="Arial"/>
              <a:ea typeface="Arial"/>
              <a:cs typeface="Arial"/>
              <a:sym typeface="Arial"/>
            </a:endParaRPr>
          </a:p>
        </p:txBody>
      </p:sp>
      <p:sp>
        <p:nvSpPr>
          <p:cNvPr id="897" name="Google Shape;897;p15"/>
          <p:cNvSpPr/>
          <p:nvPr/>
        </p:nvSpPr>
        <p:spPr>
          <a:xfrm rot="-5400000">
            <a:off x="9502467" y="2796862"/>
            <a:ext cx="1873873" cy="3505202"/>
          </a:xfrm>
          <a:prstGeom prst="round2SameRect">
            <a:avLst>
              <a:gd fmla="val 15290" name="adj1"/>
              <a:gd fmla="val 0" name="adj2"/>
            </a:avLst>
          </a:prstGeom>
          <a:solidFill>
            <a:srgbClr val="4294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8" name="Google Shape;898;p15"/>
          <p:cNvSpPr txBox="1"/>
          <p:nvPr/>
        </p:nvSpPr>
        <p:spPr>
          <a:xfrm>
            <a:off x="8915400" y="3705225"/>
            <a:ext cx="3041184" cy="1688476"/>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lang="fr-FR" sz="1200">
                <a:solidFill>
                  <a:schemeClr val="lt1"/>
                </a:solidFill>
                <a:latin typeface="Arial"/>
                <a:ea typeface="Arial"/>
                <a:cs typeface="Arial"/>
                <a:sym typeface="Arial"/>
              </a:rPr>
              <a:t>Nous </a:t>
            </a:r>
            <a:r>
              <a:rPr b="1" lang="fr-FR" sz="1200">
                <a:solidFill>
                  <a:schemeClr val="lt1"/>
                </a:solidFill>
                <a:latin typeface="Arial"/>
                <a:ea typeface="Arial"/>
                <a:cs typeface="Arial"/>
                <a:sym typeface="Arial"/>
              </a:rPr>
              <a:t>intégrons vos applications métiers </a:t>
            </a:r>
            <a:r>
              <a:rPr lang="fr-FR" sz="1200">
                <a:solidFill>
                  <a:schemeClr val="lt1"/>
                </a:solidFill>
                <a:latin typeface="Arial"/>
                <a:ea typeface="Arial"/>
                <a:cs typeface="Arial"/>
                <a:sym typeface="Arial"/>
              </a:rPr>
              <a:t>(SIRH, services support, base de connaissance, etc) </a:t>
            </a:r>
            <a:r>
              <a:rPr b="1" lang="fr-FR" sz="1200">
                <a:solidFill>
                  <a:schemeClr val="lt1"/>
                </a:solidFill>
                <a:latin typeface="Arial"/>
                <a:ea typeface="Arial"/>
                <a:cs typeface="Arial"/>
                <a:sym typeface="Arial"/>
              </a:rPr>
              <a:t>à l’application mobile dédiée à vos employés</a:t>
            </a:r>
            <a:r>
              <a:rPr lang="fr-FR" sz="1200">
                <a:solidFill>
                  <a:schemeClr val="lt1"/>
                </a:solidFill>
                <a:latin typeface="Arial"/>
                <a:ea typeface="Arial"/>
                <a:cs typeface="Arial"/>
                <a:sym typeface="Arial"/>
              </a:rPr>
              <a:t>.</a:t>
            </a:r>
            <a:endParaRPr/>
          </a:p>
          <a:p>
            <a:pPr indent="0" lvl="0" marL="0" marR="0" rtl="0" algn="l">
              <a:lnSpc>
                <a:spcPct val="153333"/>
              </a:lnSpc>
              <a:spcBef>
                <a:spcPts val="0"/>
              </a:spcBef>
              <a:spcAft>
                <a:spcPts val="0"/>
              </a:spcAft>
              <a:buNone/>
            </a:pPr>
            <a:r>
              <a:t/>
            </a:r>
            <a:endParaRPr sz="1200">
              <a:solidFill>
                <a:schemeClr val="lt1"/>
              </a:solidFill>
              <a:latin typeface="Arial"/>
              <a:ea typeface="Arial"/>
              <a:cs typeface="Arial"/>
              <a:sym typeface="Arial"/>
            </a:endParaRPr>
          </a:p>
          <a:p>
            <a:pPr indent="0" lvl="0" marL="0" marR="0" rtl="0" algn="l">
              <a:lnSpc>
                <a:spcPct val="153333"/>
              </a:lnSpc>
              <a:spcBef>
                <a:spcPts val="0"/>
              </a:spcBef>
              <a:spcAft>
                <a:spcPts val="0"/>
              </a:spcAft>
              <a:buNone/>
            </a:pPr>
            <a:r>
              <a:rPr b="1" lang="fr-FR" sz="1200">
                <a:solidFill>
                  <a:schemeClr val="lt1"/>
                </a:solidFill>
                <a:latin typeface="Arial"/>
                <a:ea typeface="Arial"/>
                <a:cs typeface="Arial"/>
                <a:sym typeface="Arial"/>
              </a:rPr>
              <a:t>Analysons ensemble vos besoins </a:t>
            </a:r>
            <a:r>
              <a:rPr lang="fr-FR" sz="1200">
                <a:solidFill>
                  <a:schemeClr val="lt1"/>
                </a:solidFill>
                <a:latin typeface="Arial"/>
                <a:ea typeface="Arial"/>
                <a:cs typeface="Arial"/>
                <a:sym typeface="Arial"/>
              </a:rPr>
              <a:t>pour vous fournir un </a:t>
            </a:r>
            <a:r>
              <a:rPr b="1" lang="fr-FR" sz="1200">
                <a:solidFill>
                  <a:schemeClr val="lt1"/>
                </a:solidFill>
                <a:latin typeface="Arial"/>
                <a:ea typeface="Arial"/>
                <a:cs typeface="Arial"/>
                <a:sym typeface="Arial"/>
              </a:rPr>
              <a:t>devis sur mesure</a:t>
            </a:r>
            <a:endParaRPr/>
          </a:p>
        </p:txBody>
      </p:sp>
      <p:grpSp>
        <p:nvGrpSpPr>
          <p:cNvPr id="899" name="Google Shape;899;p15"/>
          <p:cNvGrpSpPr/>
          <p:nvPr/>
        </p:nvGrpSpPr>
        <p:grpSpPr>
          <a:xfrm>
            <a:off x="9786194" y="2597866"/>
            <a:ext cx="1299595" cy="960006"/>
            <a:chOff x="9786194" y="2597866"/>
            <a:chExt cx="1299595" cy="960006"/>
          </a:xfrm>
        </p:grpSpPr>
        <p:sp>
          <p:nvSpPr>
            <p:cNvPr id="900" name="Google Shape;900;p15"/>
            <p:cNvSpPr/>
            <p:nvPr/>
          </p:nvSpPr>
          <p:spPr>
            <a:xfrm>
              <a:off x="10180714" y="2597866"/>
              <a:ext cx="236167" cy="145573"/>
            </a:xfrm>
            <a:custGeom>
              <a:rect b="b" l="l" r="r" t="t"/>
              <a:pathLst>
                <a:path extrusionOk="0" h="94" w="155">
                  <a:moveTo>
                    <a:pt x="27" y="94"/>
                  </a:moveTo>
                  <a:cubicBezTo>
                    <a:pt x="67" y="77"/>
                    <a:pt x="110" y="68"/>
                    <a:pt x="155" y="66"/>
                  </a:cubicBezTo>
                  <a:cubicBezTo>
                    <a:pt x="155" y="0"/>
                    <a:pt x="155" y="0"/>
                    <a:pt x="155" y="0"/>
                  </a:cubicBezTo>
                  <a:cubicBezTo>
                    <a:pt x="100" y="2"/>
                    <a:pt x="48" y="14"/>
                    <a:pt x="0" y="35"/>
                  </a:cubicBezTo>
                  <a:lnTo>
                    <a:pt x="27" y="94"/>
                  </a:lnTo>
                  <a:close/>
                </a:path>
              </a:pathLst>
            </a:custGeom>
            <a:solidFill>
              <a:srgbClr val="A8D0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01" name="Google Shape;901;p15"/>
            <p:cNvSpPr/>
            <p:nvPr/>
          </p:nvSpPr>
          <p:spPr>
            <a:xfrm>
              <a:off x="10643490" y="2646391"/>
              <a:ext cx="240262" cy="203802"/>
            </a:xfrm>
            <a:custGeom>
              <a:rect b="b" l="l" r="r" t="t"/>
              <a:pathLst>
                <a:path extrusionOk="0" h="132" w="157">
                  <a:moveTo>
                    <a:pt x="0" y="61"/>
                  </a:moveTo>
                  <a:cubicBezTo>
                    <a:pt x="41" y="78"/>
                    <a:pt x="79" y="102"/>
                    <a:pt x="111" y="132"/>
                  </a:cubicBezTo>
                  <a:cubicBezTo>
                    <a:pt x="157" y="85"/>
                    <a:pt x="157" y="85"/>
                    <a:pt x="157" y="85"/>
                  </a:cubicBezTo>
                  <a:cubicBezTo>
                    <a:pt x="118" y="49"/>
                    <a:pt x="73" y="20"/>
                    <a:pt x="23" y="0"/>
                  </a:cubicBezTo>
                  <a:lnTo>
                    <a:pt x="0" y="61"/>
                  </a:lnTo>
                  <a:close/>
                </a:path>
              </a:pathLst>
            </a:custGeom>
            <a:solidFill>
              <a:srgbClr val="C4E0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02" name="Google Shape;902;p15"/>
            <p:cNvSpPr/>
            <p:nvPr/>
          </p:nvSpPr>
          <p:spPr>
            <a:xfrm>
              <a:off x="10455104" y="2597866"/>
              <a:ext cx="188386" cy="130322"/>
            </a:xfrm>
            <a:custGeom>
              <a:rect b="b" l="l" r="r" t="t"/>
              <a:pathLst>
                <a:path extrusionOk="0" h="84" w="123">
                  <a:moveTo>
                    <a:pt x="0" y="66"/>
                  </a:moveTo>
                  <a:cubicBezTo>
                    <a:pt x="35" y="67"/>
                    <a:pt x="69" y="73"/>
                    <a:pt x="100" y="84"/>
                  </a:cubicBezTo>
                  <a:cubicBezTo>
                    <a:pt x="123" y="22"/>
                    <a:pt x="123" y="22"/>
                    <a:pt x="123" y="22"/>
                  </a:cubicBezTo>
                  <a:cubicBezTo>
                    <a:pt x="84" y="9"/>
                    <a:pt x="43" y="2"/>
                    <a:pt x="0" y="0"/>
                  </a:cubicBezTo>
                  <a:lnTo>
                    <a:pt x="0" y="66"/>
                  </a:lnTo>
                  <a:close/>
                </a:path>
              </a:pathLst>
            </a:custGeom>
            <a:solidFill>
              <a:srgbClr val="A8D0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03" name="Google Shape;903;p15"/>
            <p:cNvSpPr/>
            <p:nvPr/>
          </p:nvSpPr>
          <p:spPr>
            <a:xfrm>
              <a:off x="10838702" y="2805827"/>
              <a:ext cx="180196" cy="201030"/>
            </a:xfrm>
            <a:custGeom>
              <a:rect b="b" l="l" r="r" t="t"/>
              <a:pathLst>
                <a:path extrusionOk="0" h="130" w="118">
                  <a:moveTo>
                    <a:pt x="46" y="0"/>
                  </a:moveTo>
                  <a:cubicBezTo>
                    <a:pt x="0" y="46"/>
                    <a:pt x="0" y="46"/>
                    <a:pt x="0" y="46"/>
                  </a:cubicBezTo>
                  <a:cubicBezTo>
                    <a:pt x="23" y="71"/>
                    <a:pt x="43" y="99"/>
                    <a:pt x="58" y="130"/>
                  </a:cubicBezTo>
                  <a:cubicBezTo>
                    <a:pt x="118" y="102"/>
                    <a:pt x="118" y="102"/>
                    <a:pt x="118" y="102"/>
                  </a:cubicBezTo>
                  <a:cubicBezTo>
                    <a:pt x="99" y="65"/>
                    <a:pt x="75" y="30"/>
                    <a:pt x="46" y="0"/>
                  </a:cubicBezTo>
                  <a:close/>
                </a:path>
              </a:pathLst>
            </a:custGeom>
            <a:solidFill>
              <a:srgbClr val="C4E0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04" name="Google Shape;904;p15"/>
            <p:cNvSpPr/>
            <p:nvPr/>
          </p:nvSpPr>
          <p:spPr>
            <a:xfrm>
              <a:off x="9832608" y="2805827"/>
              <a:ext cx="200673" cy="244008"/>
            </a:xfrm>
            <a:custGeom>
              <a:rect b="b" l="l" r="r" t="t"/>
              <a:pathLst>
                <a:path extrusionOk="0" h="157" w="132">
                  <a:moveTo>
                    <a:pt x="62" y="157"/>
                  </a:moveTo>
                  <a:cubicBezTo>
                    <a:pt x="78" y="115"/>
                    <a:pt x="103" y="78"/>
                    <a:pt x="132" y="46"/>
                  </a:cubicBezTo>
                  <a:cubicBezTo>
                    <a:pt x="86" y="0"/>
                    <a:pt x="86" y="0"/>
                    <a:pt x="86" y="0"/>
                  </a:cubicBezTo>
                  <a:cubicBezTo>
                    <a:pt x="49" y="38"/>
                    <a:pt x="20" y="84"/>
                    <a:pt x="0" y="134"/>
                  </a:cubicBezTo>
                  <a:lnTo>
                    <a:pt x="62" y="157"/>
                  </a:lnTo>
                  <a:close/>
                </a:path>
              </a:pathLst>
            </a:custGeom>
            <a:solidFill>
              <a:srgbClr val="5481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05" name="Google Shape;905;p15"/>
            <p:cNvSpPr/>
            <p:nvPr/>
          </p:nvSpPr>
          <p:spPr>
            <a:xfrm>
              <a:off x="9989597" y="2667186"/>
              <a:ext cx="197943" cy="183006"/>
            </a:xfrm>
            <a:custGeom>
              <a:rect b="b" l="l" r="r" t="t"/>
              <a:pathLst>
                <a:path extrusionOk="0" h="118" w="130">
                  <a:moveTo>
                    <a:pt x="47" y="118"/>
                  </a:moveTo>
                  <a:cubicBezTo>
                    <a:pt x="72" y="95"/>
                    <a:pt x="100" y="75"/>
                    <a:pt x="130" y="60"/>
                  </a:cubicBezTo>
                  <a:cubicBezTo>
                    <a:pt x="103" y="0"/>
                    <a:pt x="103" y="0"/>
                    <a:pt x="103" y="0"/>
                  </a:cubicBezTo>
                  <a:cubicBezTo>
                    <a:pt x="65" y="19"/>
                    <a:pt x="31" y="43"/>
                    <a:pt x="0" y="71"/>
                  </a:cubicBezTo>
                  <a:lnTo>
                    <a:pt x="47" y="118"/>
                  </a:lnTo>
                  <a:close/>
                </a:path>
              </a:pathLst>
            </a:custGeom>
            <a:solidFill>
              <a:srgbClr val="5481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06" name="Google Shape;906;p15"/>
            <p:cNvSpPr/>
            <p:nvPr/>
          </p:nvSpPr>
          <p:spPr>
            <a:xfrm>
              <a:off x="9786194" y="3049835"/>
              <a:ext cx="126957" cy="189938"/>
            </a:xfrm>
            <a:custGeom>
              <a:rect b="b" l="l" r="r" t="t"/>
              <a:pathLst>
                <a:path extrusionOk="0" h="123" w="83">
                  <a:moveTo>
                    <a:pt x="66" y="123"/>
                  </a:moveTo>
                  <a:cubicBezTo>
                    <a:pt x="67" y="88"/>
                    <a:pt x="73" y="54"/>
                    <a:pt x="83" y="23"/>
                  </a:cubicBezTo>
                  <a:cubicBezTo>
                    <a:pt x="22" y="0"/>
                    <a:pt x="22" y="0"/>
                    <a:pt x="22" y="0"/>
                  </a:cubicBezTo>
                  <a:cubicBezTo>
                    <a:pt x="9" y="39"/>
                    <a:pt x="1" y="80"/>
                    <a:pt x="0" y="123"/>
                  </a:cubicBezTo>
                  <a:lnTo>
                    <a:pt x="66" y="123"/>
                  </a:lnTo>
                  <a:close/>
                </a:path>
              </a:pathLst>
            </a:custGeom>
            <a:solidFill>
              <a:srgbClr val="3856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07" name="Google Shape;907;p15"/>
            <p:cNvSpPr/>
            <p:nvPr/>
          </p:nvSpPr>
          <p:spPr>
            <a:xfrm>
              <a:off x="9786194" y="3278592"/>
              <a:ext cx="143338" cy="241235"/>
            </a:xfrm>
            <a:custGeom>
              <a:rect b="b" l="l" r="r" t="t"/>
              <a:pathLst>
                <a:path extrusionOk="0" h="155" w="94">
                  <a:moveTo>
                    <a:pt x="0" y="0"/>
                  </a:moveTo>
                  <a:cubicBezTo>
                    <a:pt x="1" y="55"/>
                    <a:pt x="13" y="107"/>
                    <a:pt x="34" y="155"/>
                  </a:cubicBezTo>
                  <a:cubicBezTo>
                    <a:pt x="94" y="127"/>
                    <a:pt x="94" y="127"/>
                    <a:pt x="94" y="127"/>
                  </a:cubicBezTo>
                  <a:cubicBezTo>
                    <a:pt x="77" y="88"/>
                    <a:pt x="67" y="45"/>
                    <a:pt x="66" y="0"/>
                  </a:cubicBezTo>
                  <a:lnTo>
                    <a:pt x="0" y="0"/>
                  </a:lnTo>
                  <a:close/>
                </a:path>
              </a:pathLst>
            </a:custGeom>
            <a:solidFill>
              <a:srgbClr val="3856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08" name="Google Shape;908;p15"/>
            <p:cNvSpPr/>
            <p:nvPr/>
          </p:nvSpPr>
          <p:spPr>
            <a:xfrm>
              <a:off x="10943817" y="2998538"/>
              <a:ext cx="141972" cy="241235"/>
            </a:xfrm>
            <a:custGeom>
              <a:rect b="b" l="l" r="r" t="t"/>
              <a:pathLst>
                <a:path extrusionOk="0" h="156" w="93">
                  <a:moveTo>
                    <a:pt x="93" y="156"/>
                  </a:moveTo>
                  <a:cubicBezTo>
                    <a:pt x="92" y="101"/>
                    <a:pt x="80" y="48"/>
                    <a:pt x="59" y="0"/>
                  </a:cubicBezTo>
                  <a:cubicBezTo>
                    <a:pt x="0" y="28"/>
                    <a:pt x="0" y="28"/>
                    <a:pt x="0" y="28"/>
                  </a:cubicBezTo>
                  <a:cubicBezTo>
                    <a:pt x="16" y="68"/>
                    <a:pt x="26" y="111"/>
                    <a:pt x="28" y="156"/>
                  </a:cubicBezTo>
                  <a:lnTo>
                    <a:pt x="93" y="156"/>
                  </a:lnTo>
                  <a:close/>
                </a:path>
              </a:pathLst>
            </a:custGeom>
            <a:solidFill>
              <a:srgbClr val="E1EF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09" name="Google Shape;909;p15"/>
            <p:cNvSpPr/>
            <p:nvPr/>
          </p:nvSpPr>
          <p:spPr>
            <a:xfrm>
              <a:off x="10958832" y="3278592"/>
              <a:ext cx="126957" cy="189938"/>
            </a:xfrm>
            <a:custGeom>
              <a:rect b="b" l="l" r="r" t="t"/>
              <a:pathLst>
                <a:path extrusionOk="0" h="122" w="83">
                  <a:moveTo>
                    <a:pt x="18" y="0"/>
                  </a:moveTo>
                  <a:cubicBezTo>
                    <a:pt x="17" y="34"/>
                    <a:pt x="10" y="68"/>
                    <a:pt x="0" y="100"/>
                  </a:cubicBezTo>
                  <a:cubicBezTo>
                    <a:pt x="62" y="122"/>
                    <a:pt x="62" y="122"/>
                    <a:pt x="62" y="122"/>
                  </a:cubicBezTo>
                  <a:cubicBezTo>
                    <a:pt x="75" y="84"/>
                    <a:pt x="82" y="42"/>
                    <a:pt x="83" y="0"/>
                  </a:cubicBezTo>
                  <a:lnTo>
                    <a:pt x="18" y="0"/>
                  </a:lnTo>
                  <a:close/>
                </a:path>
              </a:pathLst>
            </a:custGeom>
            <a:solidFill>
              <a:srgbClr val="E1EF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grpSp>
          <p:nvGrpSpPr>
            <p:cNvPr id="910" name="Google Shape;910;p15"/>
            <p:cNvGrpSpPr/>
            <p:nvPr/>
          </p:nvGrpSpPr>
          <p:grpSpPr>
            <a:xfrm rot="2711455">
              <a:off x="10359843" y="2867999"/>
              <a:ext cx="555604" cy="578132"/>
              <a:chOff x="2724150" y="2305051"/>
              <a:chExt cx="646113" cy="661988"/>
            </a:xfrm>
          </p:grpSpPr>
          <p:sp>
            <p:nvSpPr>
              <p:cNvPr id="911" name="Google Shape;911;p15"/>
              <p:cNvSpPr/>
              <p:nvPr/>
            </p:nvSpPr>
            <p:spPr>
              <a:xfrm>
                <a:off x="2724150" y="2644776"/>
                <a:ext cx="325438" cy="322263"/>
              </a:xfrm>
              <a:custGeom>
                <a:rect b="b" l="l" r="r" t="t"/>
                <a:pathLst>
                  <a:path extrusionOk="0" h="182" w="183">
                    <a:moveTo>
                      <a:pt x="180" y="76"/>
                    </a:moveTo>
                    <a:cubicBezTo>
                      <a:pt x="183" y="101"/>
                      <a:pt x="175" y="128"/>
                      <a:pt x="157" y="147"/>
                    </a:cubicBezTo>
                    <a:cubicBezTo>
                      <a:pt x="124" y="181"/>
                      <a:pt x="69" y="182"/>
                      <a:pt x="35" y="150"/>
                    </a:cubicBezTo>
                    <a:cubicBezTo>
                      <a:pt x="1" y="117"/>
                      <a:pt x="0" y="62"/>
                      <a:pt x="33" y="28"/>
                    </a:cubicBezTo>
                    <a:cubicBezTo>
                      <a:pt x="52" y="9"/>
                      <a:pt x="78" y="0"/>
                      <a:pt x="103" y="3"/>
                    </a:cubicBezTo>
                    <a:cubicBezTo>
                      <a:pt x="61" y="39"/>
                      <a:pt x="61" y="39"/>
                      <a:pt x="61" y="39"/>
                    </a:cubicBezTo>
                    <a:cubicBezTo>
                      <a:pt x="42" y="55"/>
                      <a:pt x="37" y="74"/>
                      <a:pt x="39" y="92"/>
                    </a:cubicBezTo>
                    <a:cubicBezTo>
                      <a:pt x="40" y="105"/>
                      <a:pt x="46" y="118"/>
                      <a:pt x="56" y="128"/>
                    </a:cubicBezTo>
                    <a:cubicBezTo>
                      <a:pt x="67" y="138"/>
                      <a:pt x="80" y="143"/>
                      <a:pt x="94" y="143"/>
                    </a:cubicBezTo>
                    <a:cubicBezTo>
                      <a:pt x="111" y="145"/>
                      <a:pt x="130" y="139"/>
                      <a:pt x="145" y="120"/>
                    </a:cubicBezTo>
                    <a:cubicBezTo>
                      <a:pt x="180" y="76"/>
                      <a:pt x="180" y="76"/>
                      <a:pt x="180" y="76"/>
                    </a:cubicBezTo>
                    <a:close/>
                  </a:path>
                </a:pathLst>
              </a:custGeom>
              <a:solidFill>
                <a:srgbClr val="F6F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12" name="Google Shape;912;p15"/>
              <p:cNvSpPr/>
              <p:nvPr/>
            </p:nvSpPr>
            <p:spPr>
              <a:xfrm>
                <a:off x="2765425" y="2305051"/>
                <a:ext cx="604838" cy="620713"/>
              </a:xfrm>
              <a:custGeom>
                <a:rect b="b" l="l" r="r" t="t"/>
                <a:pathLst>
                  <a:path extrusionOk="0" h="350" w="341">
                    <a:moveTo>
                      <a:pt x="341" y="11"/>
                    </a:moveTo>
                    <a:cubicBezTo>
                      <a:pt x="247" y="128"/>
                      <a:pt x="247" y="128"/>
                      <a:pt x="247" y="128"/>
                    </a:cubicBezTo>
                    <a:cubicBezTo>
                      <a:pt x="109" y="300"/>
                      <a:pt x="109" y="300"/>
                      <a:pt x="109" y="300"/>
                    </a:cubicBezTo>
                    <a:cubicBezTo>
                      <a:pt x="70" y="350"/>
                      <a:pt x="0" y="284"/>
                      <a:pt x="49" y="242"/>
                    </a:cubicBezTo>
                    <a:cubicBezTo>
                      <a:pt x="216" y="99"/>
                      <a:pt x="216" y="99"/>
                      <a:pt x="216" y="99"/>
                    </a:cubicBezTo>
                    <a:cubicBezTo>
                      <a:pt x="330" y="0"/>
                      <a:pt x="330" y="0"/>
                      <a:pt x="330" y="0"/>
                    </a:cubicBezTo>
                    <a:cubicBezTo>
                      <a:pt x="341" y="11"/>
                      <a:pt x="341" y="11"/>
                      <a:pt x="341" y="11"/>
                    </a:cubicBezTo>
                    <a:close/>
                  </a:path>
                </a:pathLst>
              </a:custGeom>
              <a:solidFill>
                <a:srgbClr val="F6F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grpSp>
      </p:grpSp>
      <p:grpSp>
        <p:nvGrpSpPr>
          <p:cNvPr id="913" name="Google Shape;913;p15"/>
          <p:cNvGrpSpPr/>
          <p:nvPr/>
        </p:nvGrpSpPr>
        <p:grpSpPr>
          <a:xfrm>
            <a:off x="4568994" y="1974988"/>
            <a:ext cx="604545" cy="415149"/>
            <a:chOff x="4919957" y="1493437"/>
            <a:chExt cx="1299595" cy="921961"/>
          </a:xfrm>
        </p:grpSpPr>
        <p:sp>
          <p:nvSpPr>
            <p:cNvPr id="914" name="Google Shape;914;p15"/>
            <p:cNvSpPr/>
            <p:nvPr/>
          </p:nvSpPr>
          <p:spPr>
            <a:xfrm>
              <a:off x="5314477" y="1493437"/>
              <a:ext cx="236167" cy="145573"/>
            </a:xfrm>
            <a:custGeom>
              <a:rect b="b" l="l" r="r" t="t"/>
              <a:pathLst>
                <a:path extrusionOk="0" h="94" w="155">
                  <a:moveTo>
                    <a:pt x="27" y="94"/>
                  </a:moveTo>
                  <a:cubicBezTo>
                    <a:pt x="67" y="77"/>
                    <a:pt x="110" y="68"/>
                    <a:pt x="155" y="66"/>
                  </a:cubicBezTo>
                  <a:cubicBezTo>
                    <a:pt x="155" y="0"/>
                    <a:pt x="155" y="0"/>
                    <a:pt x="155" y="0"/>
                  </a:cubicBezTo>
                  <a:cubicBezTo>
                    <a:pt x="100" y="2"/>
                    <a:pt x="48" y="14"/>
                    <a:pt x="0" y="35"/>
                  </a:cubicBezTo>
                  <a:lnTo>
                    <a:pt x="27" y="94"/>
                  </a:lnTo>
                  <a:close/>
                </a:path>
              </a:pathLst>
            </a:custGeom>
            <a:solidFill>
              <a:srgbClr val="A8D0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15" name="Google Shape;915;p15"/>
            <p:cNvSpPr/>
            <p:nvPr/>
          </p:nvSpPr>
          <p:spPr>
            <a:xfrm>
              <a:off x="5777253" y="1541962"/>
              <a:ext cx="240262" cy="203802"/>
            </a:xfrm>
            <a:custGeom>
              <a:rect b="b" l="l" r="r" t="t"/>
              <a:pathLst>
                <a:path extrusionOk="0" h="132" w="157">
                  <a:moveTo>
                    <a:pt x="0" y="61"/>
                  </a:moveTo>
                  <a:cubicBezTo>
                    <a:pt x="41" y="78"/>
                    <a:pt x="79" y="102"/>
                    <a:pt x="111" y="132"/>
                  </a:cubicBezTo>
                  <a:cubicBezTo>
                    <a:pt x="157" y="85"/>
                    <a:pt x="157" y="85"/>
                    <a:pt x="157" y="85"/>
                  </a:cubicBezTo>
                  <a:cubicBezTo>
                    <a:pt x="118" y="49"/>
                    <a:pt x="73" y="20"/>
                    <a:pt x="23" y="0"/>
                  </a:cubicBezTo>
                  <a:lnTo>
                    <a:pt x="0" y="61"/>
                  </a:lnTo>
                  <a:close/>
                </a:path>
              </a:pathLst>
            </a:custGeom>
            <a:solidFill>
              <a:srgbClr val="C4E0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16" name="Google Shape;916;p15"/>
            <p:cNvSpPr/>
            <p:nvPr/>
          </p:nvSpPr>
          <p:spPr>
            <a:xfrm>
              <a:off x="5588867" y="1493437"/>
              <a:ext cx="188386" cy="130322"/>
            </a:xfrm>
            <a:custGeom>
              <a:rect b="b" l="l" r="r" t="t"/>
              <a:pathLst>
                <a:path extrusionOk="0" h="84" w="123">
                  <a:moveTo>
                    <a:pt x="0" y="66"/>
                  </a:moveTo>
                  <a:cubicBezTo>
                    <a:pt x="35" y="67"/>
                    <a:pt x="69" y="73"/>
                    <a:pt x="100" y="84"/>
                  </a:cubicBezTo>
                  <a:cubicBezTo>
                    <a:pt x="123" y="22"/>
                    <a:pt x="123" y="22"/>
                    <a:pt x="123" y="22"/>
                  </a:cubicBezTo>
                  <a:cubicBezTo>
                    <a:pt x="84" y="9"/>
                    <a:pt x="43" y="2"/>
                    <a:pt x="0" y="0"/>
                  </a:cubicBezTo>
                  <a:lnTo>
                    <a:pt x="0" y="66"/>
                  </a:lnTo>
                  <a:close/>
                </a:path>
              </a:pathLst>
            </a:custGeom>
            <a:solidFill>
              <a:srgbClr val="A8D0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17" name="Google Shape;917;p15"/>
            <p:cNvSpPr/>
            <p:nvPr/>
          </p:nvSpPr>
          <p:spPr>
            <a:xfrm>
              <a:off x="5972465" y="1701398"/>
              <a:ext cx="180196" cy="201030"/>
            </a:xfrm>
            <a:custGeom>
              <a:rect b="b" l="l" r="r" t="t"/>
              <a:pathLst>
                <a:path extrusionOk="0" h="130" w="118">
                  <a:moveTo>
                    <a:pt x="46" y="0"/>
                  </a:moveTo>
                  <a:cubicBezTo>
                    <a:pt x="0" y="46"/>
                    <a:pt x="0" y="46"/>
                    <a:pt x="0" y="46"/>
                  </a:cubicBezTo>
                  <a:cubicBezTo>
                    <a:pt x="23" y="71"/>
                    <a:pt x="43" y="99"/>
                    <a:pt x="58" y="130"/>
                  </a:cubicBezTo>
                  <a:cubicBezTo>
                    <a:pt x="118" y="102"/>
                    <a:pt x="118" y="102"/>
                    <a:pt x="118" y="102"/>
                  </a:cubicBezTo>
                  <a:cubicBezTo>
                    <a:pt x="99" y="65"/>
                    <a:pt x="75" y="30"/>
                    <a:pt x="46" y="0"/>
                  </a:cubicBezTo>
                  <a:close/>
                </a:path>
              </a:pathLst>
            </a:custGeom>
            <a:solidFill>
              <a:srgbClr val="C4E0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18" name="Google Shape;918;p15"/>
            <p:cNvSpPr/>
            <p:nvPr/>
          </p:nvSpPr>
          <p:spPr>
            <a:xfrm>
              <a:off x="4966371" y="1701398"/>
              <a:ext cx="200673" cy="244008"/>
            </a:xfrm>
            <a:custGeom>
              <a:rect b="b" l="l" r="r" t="t"/>
              <a:pathLst>
                <a:path extrusionOk="0" h="157" w="132">
                  <a:moveTo>
                    <a:pt x="62" y="157"/>
                  </a:moveTo>
                  <a:cubicBezTo>
                    <a:pt x="78" y="115"/>
                    <a:pt x="103" y="78"/>
                    <a:pt x="132" y="46"/>
                  </a:cubicBezTo>
                  <a:cubicBezTo>
                    <a:pt x="86" y="0"/>
                    <a:pt x="86" y="0"/>
                    <a:pt x="86" y="0"/>
                  </a:cubicBezTo>
                  <a:cubicBezTo>
                    <a:pt x="49" y="38"/>
                    <a:pt x="20" y="84"/>
                    <a:pt x="0" y="134"/>
                  </a:cubicBezTo>
                  <a:lnTo>
                    <a:pt x="62" y="157"/>
                  </a:lnTo>
                  <a:close/>
                </a:path>
              </a:pathLst>
            </a:custGeom>
            <a:solidFill>
              <a:srgbClr val="5481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19" name="Google Shape;919;p15"/>
            <p:cNvSpPr/>
            <p:nvPr/>
          </p:nvSpPr>
          <p:spPr>
            <a:xfrm>
              <a:off x="5123360" y="1562757"/>
              <a:ext cx="197943" cy="183006"/>
            </a:xfrm>
            <a:custGeom>
              <a:rect b="b" l="l" r="r" t="t"/>
              <a:pathLst>
                <a:path extrusionOk="0" h="118" w="130">
                  <a:moveTo>
                    <a:pt x="47" y="118"/>
                  </a:moveTo>
                  <a:cubicBezTo>
                    <a:pt x="72" y="95"/>
                    <a:pt x="100" y="75"/>
                    <a:pt x="130" y="60"/>
                  </a:cubicBezTo>
                  <a:cubicBezTo>
                    <a:pt x="103" y="0"/>
                    <a:pt x="103" y="0"/>
                    <a:pt x="103" y="0"/>
                  </a:cubicBezTo>
                  <a:cubicBezTo>
                    <a:pt x="65" y="19"/>
                    <a:pt x="31" y="43"/>
                    <a:pt x="0" y="71"/>
                  </a:cubicBezTo>
                  <a:lnTo>
                    <a:pt x="47" y="118"/>
                  </a:lnTo>
                  <a:close/>
                </a:path>
              </a:pathLst>
            </a:custGeom>
            <a:solidFill>
              <a:srgbClr val="5481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20" name="Google Shape;920;p15"/>
            <p:cNvSpPr/>
            <p:nvPr/>
          </p:nvSpPr>
          <p:spPr>
            <a:xfrm>
              <a:off x="4919957" y="1945406"/>
              <a:ext cx="126957" cy="189938"/>
            </a:xfrm>
            <a:custGeom>
              <a:rect b="b" l="l" r="r" t="t"/>
              <a:pathLst>
                <a:path extrusionOk="0" h="123" w="83">
                  <a:moveTo>
                    <a:pt x="66" y="123"/>
                  </a:moveTo>
                  <a:cubicBezTo>
                    <a:pt x="67" y="88"/>
                    <a:pt x="73" y="54"/>
                    <a:pt x="83" y="23"/>
                  </a:cubicBezTo>
                  <a:cubicBezTo>
                    <a:pt x="22" y="0"/>
                    <a:pt x="22" y="0"/>
                    <a:pt x="22" y="0"/>
                  </a:cubicBezTo>
                  <a:cubicBezTo>
                    <a:pt x="9" y="39"/>
                    <a:pt x="1" y="80"/>
                    <a:pt x="0" y="123"/>
                  </a:cubicBezTo>
                  <a:lnTo>
                    <a:pt x="66" y="123"/>
                  </a:lnTo>
                  <a:close/>
                </a:path>
              </a:pathLst>
            </a:custGeom>
            <a:solidFill>
              <a:srgbClr val="3856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21" name="Google Shape;921;p15"/>
            <p:cNvSpPr/>
            <p:nvPr/>
          </p:nvSpPr>
          <p:spPr>
            <a:xfrm>
              <a:off x="4919957" y="2174163"/>
              <a:ext cx="143338" cy="241235"/>
            </a:xfrm>
            <a:custGeom>
              <a:rect b="b" l="l" r="r" t="t"/>
              <a:pathLst>
                <a:path extrusionOk="0" h="155" w="94">
                  <a:moveTo>
                    <a:pt x="0" y="0"/>
                  </a:moveTo>
                  <a:cubicBezTo>
                    <a:pt x="1" y="55"/>
                    <a:pt x="13" y="107"/>
                    <a:pt x="34" y="155"/>
                  </a:cubicBezTo>
                  <a:cubicBezTo>
                    <a:pt x="94" y="127"/>
                    <a:pt x="94" y="127"/>
                    <a:pt x="94" y="127"/>
                  </a:cubicBezTo>
                  <a:cubicBezTo>
                    <a:pt x="77" y="88"/>
                    <a:pt x="67" y="45"/>
                    <a:pt x="66" y="0"/>
                  </a:cubicBezTo>
                  <a:lnTo>
                    <a:pt x="0" y="0"/>
                  </a:lnTo>
                  <a:close/>
                </a:path>
              </a:pathLst>
            </a:custGeom>
            <a:solidFill>
              <a:srgbClr val="3856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22" name="Google Shape;922;p15"/>
            <p:cNvSpPr/>
            <p:nvPr/>
          </p:nvSpPr>
          <p:spPr>
            <a:xfrm>
              <a:off x="6077580" y="1894109"/>
              <a:ext cx="141972" cy="241235"/>
            </a:xfrm>
            <a:custGeom>
              <a:rect b="b" l="l" r="r" t="t"/>
              <a:pathLst>
                <a:path extrusionOk="0" h="156" w="93">
                  <a:moveTo>
                    <a:pt x="93" y="156"/>
                  </a:moveTo>
                  <a:cubicBezTo>
                    <a:pt x="92" y="101"/>
                    <a:pt x="80" y="48"/>
                    <a:pt x="59" y="0"/>
                  </a:cubicBezTo>
                  <a:cubicBezTo>
                    <a:pt x="0" y="28"/>
                    <a:pt x="0" y="28"/>
                    <a:pt x="0" y="28"/>
                  </a:cubicBezTo>
                  <a:cubicBezTo>
                    <a:pt x="16" y="68"/>
                    <a:pt x="26" y="111"/>
                    <a:pt x="28" y="156"/>
                  </a:cubicBezTo>
                  <a:lnTo>
                    <a:pt x="93" y="156"/>
                  </a:lnTo>
                  <a:close/>
                </a:path>
              </a:pathLst>
            </a:custGeom>
            <a:solidFill>
              <a:srgbClr val="E1EF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23" name="Google Shape;923;p15"/>
            <p:cNvSpPr/>
            <p:nvPr/>
          </p:nvSpPr>
          <p:spPr>
            <a:xfrm>
              <a:off x="6092595" y="2174163"/>
              <a:ext cx="126957" cy="189938"/>
            </a:xfrm>
            <a:custGeom>
              <a:rect b="b" l="l" r="r" t="t"/>
              <a:pathLst>
                <a:path extrusionOk="0" h="122" w="83">
                  <a:moveTo>
                    <a:pt x="18" y="0"/>
                  </a:moveTo>
                  <a:cubicBezTo>
                    <a:pt x="17" y="34"/>
                    <a:pt x="10" y="68"/>
                    <a:pt x="0" y="100"/>
                  </a:cubicBezTo>
                  <a:cubicBezTo>
                    <a:pt x="62" y="122"/>
                    <a:pt x="62" y="122"/>
                    <a:pt x="62" y="122"/>
                  </a:cubicBezTo>
                  <a:cubicBezTo>
                    <a:pt x="75" y="84"/>
                    <a:pt x="82" y="42"/>
                    <a:pt x="83" y="0"/>
                  </a:cubicBezTo>
                  <a:lnTo>
                    <a:pt x="18" y="0"/>
                  </a:lnTo>
                  <a:close/>
                </a:path>
              </a:pathLst>
            </a:custGeom>
            <a:solidFill>
              <a:srgbClr val="E1EF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grpSp>
          <p:nvGrpSpPr>
            <p:cNvPr id="924" name="Google Shape;924;p15"/>
            <p:cNvGrpSpPr/>
            <p:nvPr/>
          </p:nvGrpSpPr>
          <p:grpSpPr>
            <a:xfrm rot="-1324217">
              <a:off x="5360417" y="1666886"/>
              <a:ext cx="555605" cy="578132"/>
              <a:chOff x="2724150" y="2305051"/>
              <a:chExt cx="646114" cy="661988"/>
            </a:xfrm>
          </p:grpSpPr>
          <p:sp>
            <p:nvSpPr>
              <p:cNvPr id="925" name="Google Shape;925;p15"/>
              <p:cNvSpPr/>
              <p:nvPr/>
            </p:nvSpPr>
            <p:spPr>
              <a:xfrm>
                <a:off x="2724150" y="2644776"/>
                <a:ext cx="325438" cy="322263"/>
              </a:xfrm>
              <a:custGeom>
                <a:rect b="b" l="l" r="r" t="t"/>
                <a:pathLst>
                  <a:path extrusionOk="0" h="182" w="183">
                    <a:moveTo>
                      <a:pt x="180" y="76"/>
                    </a:moveTo>
                    <a:cubicBezTo>
                      <a:pt x="183" y="101"/>
                      <a:pt x="175" y="128"/>
                      <a:pt x="157" y="147"/>
                    </a:cubicBezTo>
                    <a:cubicBezTo>
                      <a:pt x="124" y="181"/>
                      <a:pt x="69" y="182"/>
                      <a:pt x="35" y="150"/>
                    </a:cubicBezTo>
                    <a:cubicBezTo>
                      <a:pt x="1" y="117"/>
                      <a:pt x="0" y="62"/>
                      <a:pt x="33" y="28"/>
                    </a:cubicBezTo>
                    <a:cubicBezTo>
                      <a:pt x="52" y="9"/>
                      <a:pt x="78" y="0"/>
                      <a:pt x="103" y="3"/>
                    </a:cubicBezTo>
                    <a:cubicBezTo>
                      <a:pt x="61" y="39"/>
                      <a:pt x="61" y="39"/>
                      <a:pt x="61" y="39"/>
                    </a:cubicBezTo>
                    <a:cubicBezTo>
                      <a:pt x="42" y="55"/>
                      <a:pt x="37" y="74"/>
                      <a:pt x="39" y="92"/>
                    </a:cubicBezTo>
                    <a:cubicBezTo>
                      <a:pt x="40" y="105"/>
                      <a:pt x="46" y="118"/>
                      <a:pt x="56" y="128"/>
                    </a:cubicBezTo>
                    <a:cubicBezTo>
                      <a:pt x="67" y="138"/>
                      <a:pt x="80" y="143"/>
                      <a:pt x="94" y="143"/>
                    </a:cubicBezTo>
                    <a:cubicBezTo>
                      <a:pt x="111" y="145"/>
                      <a:pt x="130" y="139"/>
                      <a:pt x="145" y="120"/>
                    </a:cubicBezTo>
                    <a:cubicBezTo>
                      <a:pt x="180" y="76"/>
                      <a:pt x="180" y="76"/>
                      <a:pt x="180" y="76"/>
                    </a:cubicBezTo>
                    <a:close/>
                  </a:path>
                </a:pathLst>
              </a:custGeom>
              <a:solidFill>
                <a:srgbClr val="F6F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26" name="Google Shape;926;p15"/>
              <p:cNvSpPr/>
              <p:nvPr/>
            </p:nvSpPr>
            <p:spPr>
              <a:xfrm>
                <a:off x="2765425" y="2305051"/>
                <a:ext cx="604839" cy="620712"/>
              </a:xfrm>
              <a:custGeom>
                <a:rect b="b" l="l" r="r" t="t"/>
                <a:pathLst>
                  <a:path extrusionOk="0" h="350" w="341">
                    <a:moveTo>
                      <a:pt x="341" y="11"/>
                    </a:moveTo>
                    <a:cubicBezTo>
                      <a:pt x="247" y="128"/>
                      <a:pt x="247" y="128"/>
                      <a:pt x="247" y="128"/>
                    </a:cubicBezTo>
                    <a:cubicBezTo>
                      <a:pt x="109" y="300"/>
                      <a:pt x="109" y="300"/>
                      <a:pt x="109" y="300"/>
                    </a:cubicBezTo>
                    <a:cubicBezTo>
                      <a:pt x="70" y="350"/>
                      <a:pt x="0" y="284"/>
                      <a:pt x="49" y="242"/>
                    </a:cubicBezTo>
                    <a:cubicBezTo>
                      <a:pt x="216" y="99"/>
                      <a:pt x="216" y="99"/>
                      <a:pt x="216" y="99"/>
                    </a:cubicBezTo>
                    <a:cubicBezTo>
                      <a:pt x="330" y="0"/>
                      <a:pt x="330" y="0"/>
                      <a:pt x="330" y="0"/>
                    </a:cubicBezTo>
                    <a:cubicBezTo>
                      <a:pt x="341" y="11"/>
                      <a:pt x="341" y="11"/>
                      <a:pt x="341" y="11"/>
                    </a:cubicBezTo>
                    <a:close/>
                  </a:path>
                </a:pathLst>
              </a:custGeom>
              <a:solidFill>
                <a:srgbClr val="F6F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grpSp>
      </p:grpSp>
      <p:pic>
        <p:nvPicPr>
          <p:cNvPr descr="App" id="927" name="Google Shape;927;p15"/>
          <p:cNvPicPr preferRelativeResize="0"/>
          <p:nvPr/>
        </p:nvPicPr>
        <p:blipFill rotWithShape="1">
          <a:blip r:embed="rId5">
            <a:alphaModFix/>
          </a:blip>
          <a:srcRect b="23024" l="10730" r="10729" t="23313"/>
          <a:stretch/>
        </p:blipFill>
        <p:spPr>
          <a:xfrm>
            <a:off x="5646197" y="2124250"/>
            <a:ext cx="798597" cy="27281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16"/>
          <p:cNvSpPr txBox="1"/>
          <p:nvPr/>
        </p:nvSpPr>
        <p:spPr>
          <a:xfrm>
            <a:off x="4277063" y="2839088"/>
            <a:ext cx="1822495" cy="3488400"/>
          </a:xfrm>
          <a:prstGeom prst="rect">
            <a:avLst/>
          </a:prstGeom>
          <a:noFill/>
          <a:ln cap="flat" cmpd="sng" w="9525">
            <a:solidFill>
              <a:srgbClr val="D8D8D8"/>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53333"/>
              </a:lnSpc>
              <a:spcBef>
                <a:spcPts val="0"/>
              </a:spcBef>
              <a:spcAft>
                <a:spcPts val="0"/>
              </a:spcAft>
              <a:buNone/>
            </a:pPr>
            <a:r>
              <a:rPr b="1" lang="fr-FR" sz="1200">
                <a:solidFill>
                  <a:srgbClr val="00A4B4"/>
                </a:solidFill>
                <a:latin typeface="Arial"/>
                <a:ea typeface="Arial"/>
                <a:cs typeface="Arial"/>
                <a:sym typeface="Arial"/>
              </a:rPr>
              <a:t>Nous vous mettons à disposition une plateforme CMS dont nous assurons l’hébergement.</a:t>
            </a:r>
            <a:endParaRPr/>
          </a:p>
          <a:p>
            <a:pPr indent="0" lvl="0" marL="0" marR="0" rtl="0" algn="l">
              <a:lnSpc>
                <a:spcPct val="153333"/>
              </a:lnSpc>
              <a:spcBef>
                <a:spcPts val="0"/>
              </a:spcBef>
              <a:spcAft>
                <a:spcPts val="0"/>
              </a:spcAft>
              <a:buNone/>
            </a:pPr>
            <a:r>
              <a:t/>
            </a:r>
            <a:endParaRPr sz="1200">
              <a:solidFill>
                <a:srgbClr val="2C3242"/>
              </a:solidFill>
              <a:latin typeface="Arial"/>
              <a:ea typeface="Arial"/>
              <a:cs typeface="Arial"/>
              <a:sym typeface="Arial"/>
            </a:endParaRPr>
          </a:p>
          <a:p>
            <a:pPr indent="0" lvl="0" marL="0" marR="0" rtl="0" algn="l">
              <a:lnSpc>
                <a:spcPct val="184000"/>
              </a:lnSpc>
              <a:spcBef>
                <a:spcPts val="0"/>
              </a:spcBef>
              <a:spcAft>
                <a:spcPts val="0"/>
              </a:spcAft>
              <a:buNone/>
            </a:pPr>
            <a:r>
              <a:rPr b="1" lang="fr-FR" sz="1000">
                <a:solidFill>
                  <a:srgbClr val="2C3242"/>
                </a:solidFill>
                <a:latin typeface="Arial"/>
                <a:ea typeface="Arial"/>
                <a:cs typeface="Arial"/>
                <a:sym typeface="Arial"/>
              </a:rPr>
              <a:t>Vous gérez </a:t>
            </a:r>
            <a:r>
              <a:rPr lang="fr-FR" sz="1000">
                <a:solidFill>
                  <a:srgbClr val="2C3242"/>
                </a:solidFill>
                <a:latin typeface="Arial"/>
                <a:ea typeface="Arial"/>
                <a:cs typeface="Arial"/>
                <a:sym typeface="Arial"/>
              </a:rPr>
              <a:t>votre communication de manière autonome en utilisant </a:t>
            </a:r>
            <a:r>
              <a:rPr b="1" lang="fr-FR" sz="1000">
                <a:solidFill>
                  <a:srgbClr val="2C3242"/>
                </a:solidFill>
                <a:latin typeface="Arial"/>
                <a:ea typeface="Arial"/>
                <a:cs typeface="Arial"/>
                <a:sym typeface="Arial"/>
              </a:rPr>
              <a:t>un CMS que nous vous mettons  à disposition</a:t>
            </a:r>
            <a:r>
              <a:rPr lang="fr-FR" sz="1000">
                <a:solidFill>
                  <a:srgbClr val="2C3242"/>
                </a:solidFill>
                <a:latin typeface="Arial"/>
                <a:ea typeface="Arial"/>
                <a:cs typeface="Arial"/>
                <a:sym typeface="Arial"/>
              </a:rPr>
              <a:t>.</a:t>
            </a:r>
            <a:endParaRPr/>
          </a:p>
        </p:txBody>
      </p:sp>
      <p:sp>
        <p:nvSpPr>
          <p:cNvPr id="933" name="Google Shape;933;p16"/>
          <p:cNvSpPr txBox="1"/>
          <p:nvPr>
            <p:ph type="title"/>
          </p:nvPr>
        </p:nvSpPr>
        <p:spPr>
          <a:xfrm>
            <a:off x="4285129" y="365125"/>
            <a:ext cx="7068671" cy="35540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C3242"/>
              </a:buClr>
              <a:buSzPts val="1800"/>
              <a:buFont typeface="Arial"/>
              <a:buNone/>
            </a:pPr>
            <a:r>
              <a:rPr lang="fr-FR" cap="none"/>
              <a:t>3 OPTIONS POUR INTÉGRER VOS FLUX D’INFORMATION</a:t>
            </a:r>
            <a:endParaRPr/>
          </a:p>
        </p:txBody>
      </p:sp>
      <p:sp>
        <p:nvSpPr>
          <p:cNvPr id="934" name="Google Shape;934;p16"/>
          <p:cNvSpPr txBox="1"/>
          <p:nvPr/>
        </p:nvSpPr>
        <p:spPr>
          <a:xfrm>
            <a:off x="492772" y="2839088"/>
            <a:ext cx="1822495" cy="3488400"/>
          </a:xfrm>
          <a:prstGeom prst="rect">
            <a:avLst/>
          </a:prstGeom>
          <a:noFill/>
          <a:ln cap="flat" cmpd="sng" w="9525">
            <a:solidFill>
              <a:srgbClr val="D8D8D8"/>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53333"/>
              </a:lnSpc>
              <a:spcBef>
                <a:spcPts val="0"/>
              </a:spcBef>
              <a:spcAft>
                <a:spcPts val="0"/>
              </a:spcAft>
              <a:buNone/>
            </a:pPr>
            <a:r>
              <a:rPr b="1" lang="fr-FR" sz="1200">
                <a:solidFill>
                  <a:srgbClr val="FEAA33"/>
                </a:solidFill>
                <a:latin typeface="Arial"/>
                <a:ea typeface="Arial"/>
                <a:cs typeface="Arial"/>
                <a:sym typeface="Arial"/>
              </a:rPr>
              <a:t>Nous intégrons votre CMS existant dans l’application.</a:t>
            </a:r>
            <a:endParaRPr/>
          </a:p>
          <a:p>
            <a:pPr indent="0" lvl="0" marL="0" marR="0" rtl="0" algn="l">
              <a:lnSpc>
                <a:spcPct val="115000"/>
              </a:lnSpc>
              <a:spcBef>
                <a:spcPts val="0"/>
              </a:spcBef>
              <a:spcAft>
                <a:spcPts val="0"/>
              </a:spcAft>
              <a:buNone/>
            </a:pPr>
            <a:r>
              <a:t/>
            </a:r>
            <a:endParaRPr b="1" sz="1600">
              <a:solidFill>
                <a:srgbClr val="2C3242"/>
              </a:solidFill>
              <a:latin typeface="Arial"/>
              <a:ea typeface="Arial"/>
              <a:cs typeface="Arial"/>
              <a:sym typeface="Arial"/>
            </a:endParaRPr>
          </a:p>
          <a:p>
            <a:pPr indent="0" lvl="0" marL="0" marR="0" rtl="0" algn="l">
              <a:lnSpc>
                <a:spcPct val="115000"/>
              </a:lnSpc>
              <a:spcBef>
                <a:spcPts val="0"/>
              </a:spcBef>
              <a:spcAft>
                <a:spcPts val="0"/>
              </a:spcAft>
              <a:buNone/>
            </a:pPr>
            <a:r>
              <a:t/>
            </a:r>
            <a:endParaRPr b="1" sz="1600">
              <a:solidFill>
                <a:srgbClr val="2C3242"/>
              </a:solidFill>
              <a:latin typeface="Arial"/>
              <a:ea typeface="Arial"/>
              <a:cs typeface="Arial"/>
              <a:sym typeface="Arial"/>
            </a:endParaRPr>
          </a:p>
          <a:p>
            <a:pPr indent="0" lvl="0" marL="0" marR="0" rtl="0" algn="l">
              <a:lnSpc>
                <a:spcPct val="115000"/>
              </a:lnSpc>
              <a:spcBef>
                <a:spcPts val="0"/>
              </a:spcBef>
              <a:spcAft>
                <a:spcPts val="0"/>
              </a:spcAft>
              <a:buNone/>
            </a:pPr>
            <a:r>
              <a:t/>
            </a:r>
            <a:endParaRPr b="1" sz="1600">
              <a:solidFill>
                <a:srgbClr val="2C3242"/>
              </a:solidFill>
              <a:latin typeface="Arial"/>
              <a:ea typeface="Arial"/>
              <a:cs typeface="Arial"/>
              <a:sym typeface="Arial"/>
            </a:endParaRPr>
          </a:p>
          <a:p>
            <a:pPr indent="0" lvl="0" marL="0" marR="0" rtl="0" algn="l">
              <a:lnSpc>
                <a:spcPct val="184000"/>
              </a:lnSpc>
              <a:spcBef>
                <a:spcPts val="0"/>
              </a:spcBef>
              <a:spcAft>
                <a:spcPts val="0"/>
              </a:spcAft>
              <a:buNone/>
            </a:pPr>
            <a:r>
              <a:rPr b="1" lang="fr-FR" sz="1000">
                <a:solidFill>
                  <a:srgbClr val="2C3242"/>
                </a:solidFill>
                <a:latin typeface="Arial"/>
                <a:ea typeface="Arial"/>
                <a:cs typeface="Arial"/>
                <a:sym typeface="Arial"/>
              </a:rPr>
              <a:t>Vous gérez </a:t>
            </a:r>
            <a:r>
              <a:rPr lang="fr-FR" sz="1000">
                <a:solidFill>
                  <a:srgbClr val="2C3242"/>
                </a:solidFill>
                <a:latin typeface="Arial"/>
                <a:ea typeface="Arial"/>
                <a:cs typeface="Arial"/>
                <a:sym typeface="Arial"/>
              </a:rPr>
              <a:t>votre communication de manière autonome en utilisant </a:t>
            </a:r>
            <a:r>
              <a:rPr b="1" lang="fr-FR" sz="1000">
                <a:solidFill>
                  <a:srgbClr val="2C3242"/>
                </a:solidFill>
                <a:latin typeface="Arial"/>
                <a:ea typeface="Arial"/>
                <a:cs typeface="Arial"/>
                <a:sym typeface="Arial"/>
              </a:rPr>
              <a:t>votre CMS</a:t>
            </a:r>
            <a:r>
              <a:rPr lang="fr-FR" sz="1000">
                <a:solidFill>
                  <a:srgbClr val="2C3242"/>
                </a:solidFill>
                <a:latin typeface="Arial"/>
                <a:ea typeface="Arial"/>
                <a:cs typeface="Arial"/>
                <a:sym typeface="Arial"/>
              </a:rPr>
              <a:t>.</a:t>
            </a:r>
            <a:endParaRPr/>
          </a:p>
          <a:p>
            <a:pPr indent="0" lvl="0" marL="0" marR="0" rtl="0" algn="l">
              <a:lnSpc>
                <a:spcPct val="184000"/>
              </a:lnSpc>
              <a:spcBef>
                <a:spcPts val="0"/>
              </a:spcBef>
              <a:spcAft>
                <a:spcPts val="0"/>
              </a:spcAft>
              <a:buNone/>
            </a:pPr>
            <a:r>
              <a:t/>
            </a:r>
            <a:endParaRPr sz="1000">
              <a:solidFill>
                <a:srgbClr val="2C3242"/>
              </a:solidFill>
              <a:latin typeface="Arial"/>
              <a:ea typeface="Arial"/>
              <a:cs typeface="Arial"/>
              <a:sym typeface="Arial"/>
            </a:endParaRPr>
          </a:p>
          <a:p>
            <a:pPr indent="0" lvl="0" marL="0" marR="0" rtl="0" algn="l">
              <a:lnSpc>
                <a:spcPct val="184000"/>
              </a:lnSpc>
              <a:spcBef>
                <a:spcPts val="0"/>
              </a:spcBef>
              <a:spcAft>
                <a:spcPts val="0"/>
              </a:spcAft>
              <a:buNone/>
            </a:pPr>
            <a:r>
              <a:rPr b="1" lang="fr-FR" sz="1000">
                <a:solidFill>
                  <a:srgbClr val="2C3242"/>
                </a:solidFill>
                <a:latin typeface="Arial"/>
                <a:ea typeface="Arial"/>
                <a:cs typeface="Arial"/>
                <a:sym typeface="Arial"/>
              </a:rPr>
              <a:t>Vos processus de publication restent inchangés</a:t>
            </a:r>
            <a:r>
              <a:rPr lang="fr-FR" sz="1000">
                <a:solidFill>
                  <a:srgbClr val="2C3242"/>
                </a:solidFill>
                <a:latin typeface="Arial"/>
                <a:ea typeface="Arial"/>
                <a:cs typeface="Arial"/>
                <a:sym typeface="Arial"/>
              </a:rPr>
              <a:t>.</a:t>
            </a:r>
            <a:endParaRPr/>
          </a:p>
        </p:txBody>
      </p:sp>
      <p:sp>
        <p:nvSpPr>
          <p:cNvPr id="935" name="Google Shape;935;p16"/>
          <p:cNvSpPr txBox="1"/>
          <p:nvPr/>
        </p:nvSpPr>
        <p:spPr>
          <a:xfrm>
            <a:off x="8038612" y="2839087"/>
            <a:ext cx="1759984" cy="3488400"/>
          </a:xfrm>
          <a:prstGeom prst="rect">
            <a:avLst/>
          </a:prstGeom>
          <a:noFill/>
          <a:ln cap="flat" cmpd="sng" w="9525">
            <a:solidFill>
              <a:srgbClr val="D8D8D8"/>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53333"/>
              </a:lnSpc>
              <a:spcBef>
                <a:spcPts val="0"/>
              </a:spcBef>
              <a:spcAft>
                <a:spcPts val="0"/>
              </a:spcAft>
              <a:buNone/>
            </a:pPr>
            <a:r>
              <a:rPr b="1" lang="fr-FR" sz="1200">
                <a:solidFill>
                  <a:srgbClr val="3E94CD"/>
                </a:solidFill>
                <a:latin typeface="Arial"/>
                <a:ea typeface="Arial"/>
                <a:cs typeface="Arial"/>
                <a:sym typeface="Arial"/>
              </a:rPr>
              <a:t>Nous gérons avec vous la création de contenu pour animer votre communication.</a:t>
            </a:r>
            <a:endParaRPr/>
          </a:p>
          <a:p>
            <a:pPr indent="0" lvl="0" marL="0" marR="0" rtl="0" algn="l">
              <a:lnSpc>
                <a:spcPct val="115000"/>
              </a:lnSpc>
              <a:spcBef>
                <a:spcPts val="0"/>
              </a:spcBef>
              <a:spcAft>
                <a:spcPts val="0"/>
              </a:spcAft>
              <a:buNone/>
            </a:pPr>
            <a:r>
              <a:t/>
            </a:r>
            <a:endParaRPr b="1" sz="1600">
              <a:solidFill>
                <a:srgbClr val="2C3242"/>
              </a:solidFill>
              <a:latin typeface="Arial"/>
              <a:ea typeface="Arial"/>
              <a:cs typeface="Arial"/>
              <a:sym typeface="Arial"/>
            </a:endParaRPr>
          </a:p>
          <a:p>
            <a:pPr indent="0" lvl="0" marL="0" marR="0" rtl="0" algn="l">
              <a:lnSpc>
                <a:spcPct val="115000"/>
              </a:lnSpc>
              <a:spcBef>
                <a:spcPts val="0"/>
              </a:spcBef>
              <a:spcAft>
                <a:spcPts val="0"/>
              </a:spcAft>
              <a:buNone/>
            </a:pPr>
            <a:r>
              <a:t/>
            </a:r>
            <a:endParaRPr b="1" sz="1600">
              <a:solidFill>
                <a:srgbClr val="2C3242"/>
              </a:solidFill>
              <a:latin typeface="Arial"/>
              <a:ea typeface="Arial"/>
              <a:cs typeface="Arial"/>
              <a:sym typeface="Arial"/>
            </a:endParaRPr>
          </a:p>
          <a:p>
            <a:pPr indent="0" lvl="0" marL="0" marR="0" rtl="0" algn="l">
              <a:lnSpc>
                <a:spcPct val="184000"/>
              </a:lnSpc>
              <a:spcBef>
                <a:spcPts val="0"/>
              </a:spcBef>
              <a:spcAft>
                <a:spcPts val="0"/>
              </a:spcAft>
              <a:buNone/>
            </a:pPr>
            <a:r>
              <a:rPr b="1" lang="fr-FR" sz="1000">
                <a:solidFill>
                  <a:srgbClr val="2C3242"/>
                </a:solidFill>
                <a:latin typeface="Arial"/>
                <a:ea typeface="Arial"/>
                <a:cs typeface="Arial"/>
                <a:sym typeface="Arial"/>
              </a:rPr>
              <a:t>Nous administrons le CMS</a:t>
            </a:r>
            <a:r>
              <a:rPr lang="fr-FR" sz="1000">
                <a:solidFill>
                  <a:srgbClr val="2C3242"/>
                </a:solidFill>
                <a:latin typeface="Arial"/>
                <a:ea typeface="Arial"/>
                <a:cs typeface="Arial"/>
                <a:sym typeface="Arial"/>
              </a:rPr>
              <a:t> et </a:t>
            </a:r>
            <a:r>
              <a:rPr b="1" lang="fr-FR" sz="1000">
                <a:solidFill>
                  <a:srgbClr val="2C3242"/>
                </a:solidFill>
                <a:latin typeface="Arial"/>
                <a:ea typeface="Arial"/>
                <a:cs typeface="Arial"/>
                <a:sym typeface="Arial"/>
              </a:rPr>
              <a:t>réalisons vos contenus </a:t>
            </a:r>
            <a:r>
              <a:rPr lang="fr-FR" sz="1000">
                <a:solidFill>
                  <a:srgbClr val="2C3242"/>
                </a:solidFill>
                <a:latin typeface="Arial"/>
                <a:ea typeface="Arial"/>
                <a:cs typeface="Arial"/>
                <a:sym typeface="Arial"/>
              </a:rPr>
              <a:t>de communication</a:t>
            </a:r>
            <a:r>
              <a:rPr b="1" lang="fr-FR" sz="1000">
                <a:solidFill>
                  <a:srgbClr val="2C3242"/>
                </a:solidFill>
                <a:latin typeface="Arial"/>
                <a:ea typeface="Arial"/>
                <a:cs typeface="Arial"/>
                <a:sym typeface="Arial"/>
              </a:rPr>
              <a:t>. </a:t>
            </a:r>
            <a:endParaRPr/>
          </a:p>
          <a:p>
            <a:pPr indent="0" lvl="0" marL="0" marR="0" rtl="0" algn="l">
              <a:lnSpc>
                <a:spcPct val="153333"/>
              </a:lnSpc>
              <a:spcBef>
                <a:spcPts val="0"/>
              </a:spcBef>
              <a:spcAft>
                <a:spcPts val="0"/>
              </a:spcAft>
              <a:buNone/>
            </a:pPr>
            <a:r>
              <a:t/>
            </a:r>
            <a:endParaRPr b="1" sz="1200">
              <a:solidFill>
                <a:srgbClr val="2C3242"/>
              </a:solidFill>
              <a:latin typeface="Arial"/>
              <a:ea typeface="Arial"/>
              <a:cs typeface="Arial"/>
              <a:sym typeface="Arial"/>
            </a:endParaRPr>
          </a:p>
        </p:txBody>
      </p:sp>
      <p:pic>
        <p:nvPicPr>
          <p:cNvPr id="936" name="Google Shape;936;p16"/>
          <p:cNvPicPr preferRelativeResize="0"/>
          <p:nvPr/>
        </p:nvPicPr>
        <p:blipFill rotWithShape="1">
          <a:blip r:embed="rId3">
            <a:alphaModFix/>
          </a:blip>
          <a:srcRect b="0" l="0" r="0" t="0"/>
          <a:stretch/>
        </p:blipFill>
        <p:spPr>
          <a:xfrm>
            <a:off x="8978066" y="5652556"/>
            <a:ext cx="720845" cy="496263"/>
          </a:xfrm>
          <a:prstGeom prst="rect">
            <a:avLst/>
          </a:prstGeom>
          <a:noFill/>
          <a:ln>
            <a:noFill/>
          </a:ln>
        </p:spPr>
      </p:pic>
      <p:pic>
        <p:nvPicPr>
          <p:cNvPr id="937" name="Google Shape;937;p16"/>
          <p:cNvPicPr preferRelativeResize="0"/>
          <p:nvPr/>
        </p:nvPicPr>
        <p:blipFill rotWithShape="1">
          <a:blip r:embed="rId4">
            <a:alphaModFix/>
          </a:blip>
          <a:srcRect b="0" l="0" r="0" t="0"/>
          <a:stretch/>
        </p:blipFill>
        <p:spPr>
          <a:xfrm>
            <a:off x="8154267" y="5617283"/>
            <a:ext cx="521271" cy="566809"/>
          </a:xfrm>
          <a:prstGeom prst="rect">
            <a:avLst/>
          </a:prstGeom>
          <a:noFill/>
          <a:ln>
            <a:noFill/>
          </a:ln>
        </p:spPr>
      </p:pic>
      <p:sp>
        <p:nvSpPr>
          <p:cNvPr id="938" name="Google Shape;938;p16"/>
          <p:cNvSpPr txBox="1"/>
          <p:nvPr/>
        </p:nvSpPr>
        <p:spPr>
          <a:xfrm>
            <a:off x="8622735" y="5739105"/>
            <a:ext cx="408134" cy="323165"/>
          </a:xfrm>
          <a:prstGeom prst="rect">
            <a:avLst/>
          </a:prstGeom>
          <a:noFill/>
          <a:ln>
            <a:noFill/>
          </a:ln>
        </p:spPr>
        <p:txBody>
          <a:bodyPr anchorCtr="0" anchor="t" bIns="45700" lIns="91425" spcFirstLastPara="1" rIns="91425" wrap="square" tIns="45700">
            <a:spAutoFit/>
          </a:bodyPr>
          <a:lstStyle/>
          <a:p>
            <a:pPr indent="0" lvl="0" marL="0" marR="0" rtl="0" algn="ctr">
              <a:lnSpc>
                <a:spcPct val="102222"/>
              </a:lnSpc>
              <a:spcBef>
                <a:spcPts val="0"/>
              </a:spcBef>
              <a:spcAft>
                <a:spcPts val="0"/>
              </a:spcAft>
              <a:buNone/>
            </a:pPr>
            <a:r>
              <a:rPr b="1" lang="fr-FR" sz="1800">
                <a:solidFill>
                  <a:srgbClr val="2C3242"/>
                </a:solidFill>
                <a:latin typeface="Arial"/>
                <a:ea typeface="Arial"/>
                <a:cs typeface="Arial"/>
                <a:sym typeface="Arial"/>
              </a:rPr>
              <a:t>+</a:t>
            </a:r>
            <a:endParaRPr/>
          </a:p>
        </p:txBody>
      </p:sp>
      <p:graphicFrame>
        <p:nvGraphicFramePr>
          <p:cNvPr id="939" name="Google Shape;939;p16"/>
          <p:cNvGraphicFramePr/>
          <p:nvPr/>
        </p:nvGraphicFramePr>
        <p:xfrm>
          <a:off x="2315266" y="2839091"/>
          <a:ext cx="3000000" cy="3000000"/>
        </p:xfrm>
        <a:graphic>
          <a:graphicData uri="http://schemas.openxmlformats.org/drawingml/2006/table">
            <a:tbl>
              <a:tblPr bandRow="1" firstRow="1">
                <a:noFill/>
                <a:tableStyleId>{C5A401B2-3E6F-43C2-8F7A-F786F11160E9}</a:tableStyleId>
              </a:tblPr>
              <a:tblGrid>
                <a:gridCol w="1690475"/>
              </a:tblGrid>
              <a:tr h="363000">
                <a:tc>
                  <a:txBody>
                    <a:bodyPr/>
                    <a:lstStyle/>
                    <a:p>
                      <a:pPr indent="0" lvl="0" marL="0" marR="0" rtl="0" algn="l">
                        <a:spcBef>
                          <a:spcPts val="0"/>
                        </a:spcBef>
                        <a:spcAft>
                          <a:spcPts val="0"/>
                        </a:spcAft>
                        <a:buNone/>
                      </a:pPr>
                      <a:r>
                        <a:rPr lang="fr-FR" sz="1200">
                          <a:solidFill>
                            <a:schemeClr val="lt1"/>
                          </a:solidFill>
                        </a:rPr>
                        <a:t>Détail des prestations</a:t>
                      </a:r>
                      <a:endParaRPr/>
                    </a:p>
                  </a:txBody>
                  <a:tcPr marT="45725" marB="45725" marR="91450" marL="91450">
                    <a:solidFill>
                      <a:srgbClr val="FFD966"/>
                    </a:solidFill>
                  </a:tcPr>
                </a:tc>
              </a:tr>
              <a:tr h="1122700">
                <a:tc>
                  <a:txBody>
                    <a:bodyPr/>
                    <a:lstStyle/>
                    <a:p>
                      <a:pPr indent="0" lvl="0" marL="0" marR="0" rtl="0" algn="l">
                        <a:lnSpc>
                          <a:spcPct val="100000"/>
                        </a:lnSpc>
                        <a:spcBef>
                          <a:spcPts val="0"/>
                        </a:spcBef>
                        <a:spcAft>
                          <a:spcPts val="0"/>
                        </a:spcAft>
                        <a:buClr>
                          <a:schemeClr val="dk1"/>
                        </a:buClr>
                        <a:buSzPts val="800"/>
                        <a:buFont typeface="Calibri"/>
                        <a:buNone/>
                      </a:pPr>
                      <a:r>
                        <a:rPr lang="fr-FR" sz="800"/>
                        <a:t>- Intégration de votre CMS</a:t>
                      </a:r>
                      <a:endParaRPr/>
                    </a:p>
                    <a:p>
                      <a:pPr indent="0" lvl="0" marL="0" marR="0" rtl="0" algn="l">
                        <a:lnSpc>
                          <a:spcPct val="100000"/>
                        </a:lnSpc>
                        <a:spcBef>
                          <a:spcPts val="0"/>
                        </a:spcBef>
                        <a:spcAft>
                          <a:spcPts val="0"/>
                        </a:spcAft>
                        <a:buClr>
                          <a:schemeClr val="dk1"/>
                        </a:buClr>
                        <a:buSzPts val="800"/>
                        <a:buFont typeface="Calibri"/>
                        <a:buNone/>
                      </a:pPr>
                      <a:r>
                        <a:rPr lang="fr-FR" sz="800"/>
                        <a:t>- Intégration de vos pages statiques</a:t>
                      </a:r>
                      <a:endParaRPr/>
                    </a:p>
                    <a:p>
                      <a:pPr indent="0" lvl="0" marL="0" marR="0" rtl="0" algn="l">
                        <a:lnSpc>
                          <a:spcPct val="100000"/>
                        </a:lnSpc>
                        <a:spcBef>
                          <a:spcPts val="0"/>
                        </a:spcBef>
                        <a:spcAft>
                          <a:spcPts val="0"/>
                        </a:spcAft>
                        <a:buClr>
                          <a:schemeClr val="dk1"/>
                        </a:buClr>
                        <a:buSzPts val="800"/>
                        <a:buFont typeface="Calibri"/>
                        <a:buNone/>
                      </a:pPr>
                      <a:r>
                        <a:rPr lang="fr-FR" sz="800"/>
                        <a:t>- Intégration de vos webviews existantes</a:t>
                      </a:r>
                      <a:endParaRPr/>
                    </a:p>
                  </a:txBody>
                  <a:tcPr marT="45725" marB="45725" marR="91450" marL="91450">
                    <a:solidFill>
                      <a:srgbClr val="FFF2CC"/>
                    </a:solidFill>
                  </a:tcPr>
                </a:tc>
              </a:tr>
            </a:tbl>
          </a:graphicData>
        </a:graphic>
      </p:graphicFrame>
      <p:grpSp>
        <p:nvGrpSpPr>
          <p:cNvPr id="940" name="Google Shape;940;p16"/>
          <p:cNvGrpSpPr/>
          <p:nvPr/>
        </p:nvGrpSpPr>
        <p:grpSpPr>
          <a:xfrm>
            <a:off x="5604007" y="1852476"/>
            <a:ext cx="984437" cy="856325"/>
            <a:chOff x="7998527" y="1244818"/>
            <a:chExt cx="1113142" cy="1036559"/>
          </a:xfrm>
        </p:grpSpPr>
        <p:sp>
          <p:nvSpPr>
            <p:cNvPr id="941" name="Google Shape;941;p16"/>
            <p:cNvSpPr/>
            <p:nvPr/>
          </p:nvSpPr>
          <p:spPr>
            <a:xfrm flipH="1" rot="10487557">
              <a:off x="8021305" y="2103483"/>
              <a:ext cx="1086760" cy="128842"/>
            </a:xfrm>
            <a:prstGeom prst="parallelogram">
              <a:avLst>
                <a:gd fmla="val 84840" name="adj"/>
              </a:avLst>
            </a:prstGeom>
            <a:solidFill>
              <a:srgbClr val="164E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nvGrpSpPr>
            <p:cNvPr id="942" name="Google Shape;942;p16"/>
            <p:cNvGrpSpPr/>
            <p:nvPr/>
          </p:nvGrpSpPr>
          <p:grpSpPr>
            <a:xfrm>
              <a:off x="7998527" y="1244818"/>
              <a:ext cx="1112631" cy="1027890"/>
              <a:chOff x="7032928" y="1226595"/>
              <a:chExt cx="1059356" cy="1002925"/>
            </a:xfrm>
          </p:grpSpPr>
          <p:sp>
            <p:nvSpPr>
              <p:cNvPr id="943" name="Google Shape;943;p16"/>
              <p:cNvSpPr/>
              <p:nvPr/>
            </p:nvSpPr>
            <p:spPr>
              <a:xfrm>
                <a:off x="7764460" y="1226595"/>
                <a:ext cx="327824" cy="910907"/>
              </a:xfrm>
              <a:custGeom>
                <a:rect b="b" l="l" r="r" t="t"/>
                <a:pathLst>
                  <a:path extrusionOk="0" h="291" w="108">
                    <a:moveTo>
                      <a:pt x="0" y="0"/>
                    </a:moveTo>
                    <a:lnTo>
                      <a:pt x="103" y="110"/>
                    </a:lnTo>
                    <a:lnTo>
                      <a:pt x="108" y="291"/>
                    </a:lnTo>
                    <a:lnTo>
                      <a:pt x="58" y="284"/>
                    </a:lnTo>
                    <a:lnTo>
                      <a:pt x="0" y="260"/>
                    </a:lnTo>
                    <a:lnTo>
                      <a:pt x="0" y="0"/>
                    </a:lnTo>
                    <a:close/>
                  </a:path>
                </a:pathLst>
              </a:custGeom>
              <a:solidFill>
                <a:srgbClr val="164E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44" name="Google Shape;944;p16"/>
              <p:cNvSpPr/>
              <p:nvPr/>
            </p:nvSpPr>
            <p:spPr>
              <a:xfrm>
                <a:off x="7032928" y="1226595"/>
                <a:ext cx="731532" cy="935949"/>
              </a:xfrm>
              <a:custGeom>
                <a:rect b="b" l="l" r="r" t="t"/>
                <a:pathLst>
                  <a:path extrusionOk="0" h="299" w="241">
                    <a:moveTo>
                      <a:pt x="20" y="57"/>
                    </a:moveTo>
                    <a:lnTo>
                      <a:pt x="241" y="0"/>
                    </a:lnTo>
                    <a:lnTo>
                      <a:pt x="241" y="258"/>
                    </a:lnTo>
                    <a:lnTo>
                      <a:pt x="183" y="268"/>
                    </a:lnTo>
                    <a:lnTo>
                      <a:pt x="116" y="277"/>
                    </a:lnTo>
                    <a:lnTo>
                      <a:pt x="80" y="284"/>
                    </a:lnTo>
                    <a:lnTo>
                      <a:pt x="0" y="299"/>
                    </a:lnTo>
                    <a:lnTo>
                      <a:pt x="20" y="57"/>
                    </a:lnTo>
                    <a:close/>
                  </a:path>
                </a:pathLst>
              </a:custGeom>
              <a:solidFill>
                <a:srgbClr val="00A4B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45" name="Google Shape;945;p16"/>
              <p:cNvSpPr/>
              <p:nvPr/>
            </p:nvSpPr>
            <p:spPr>
              <a:xfrm>
                <a:off x="7033542" y="2114340"/>
                <a:ext cx="239797" cy="115180"/>
              </a:xfrm>
              <a:custGeom>
                <a:rect b="b" l="l" r="r" t="t"/>
                <a:pathLst>
                  <a:path extrusionOk="0" h="34" w="79">
                    <a:moveTo>
                      <a:pt x="0" y="15"/>
                    </a:moveTo>
                    <a:lnTo>
                      <a:pt x="45" y="34"/>
                    </a:lnTo>
                    <a:lnTo>
                      <a:pt x="79" y="0"/>
                    </a:lnTo>
                    <a:lnTo>
                      <a:pt x="0" y="15"/>
                    </a:lnTo>
                    <a:close/>
                  </a:path>
                </a:pathLst>
              </a:custGeom>
              <a:solidFill>
                <a:srgbClr val="164E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46" name="Google Shape;946;p16"/>
              <p:cNvSpPr/>
              <p:nvPr/>
            </p:nvSpPr>
            <p:spPr>
              <a:xfrm>
                <a:off x="7573861" y="2031706"/>
                <a:ext cx="343000" cy="73879"/>
              </a:xfrm>
              <a:custGeom>
                <a:rect b="b" l="l" r="r" t="t"/>
                <a:pathLst>
                  <a:path extrusionOk="0" h="9834" w="10000">
                    <a:moveTo>
                      <a:pt x="0" y="4834"/>
                    </a:moveTo>
                    <a:lnTo>
                      <a:pt x="5628" y="0"/>
                    </a:lnTo>
                    <a:lnTo>
                      <a:pt x="10000" y="9834"/>
                    </a:lnTo>
                    <a:lnTo>
                      <a:pt x="0" y="4834"/>
                    </a:lnTo>
                    <a:close/>
                  </a:path>
                </a:pathLst>
              </a:custGeom>
              <a:solidFill>
                <a:srgbClr val="164E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47" name="Google Shape;947;p16"/>
              <p:cNvSpPr/>
              <p:nvPr/>
            </p:nvSpPr>
            <p:spPr>
              <a:xfrm>
                <a:off x="7218087" y="1405020"/>
                <a:ext cx="452275" cy="613532"/>
              </a:xfrm>
              <a:custGeom>
                <a:rect b="b" l="l" r="r" t="t"/>
                <a:pathLst>
                  <a:path extrusionOk="0" h="196" w="149">
                    <a:moveTo>
                      <a:pt x="9" y="41"/>
                    </a:moveTo>
                    <a:lnTo>
                      <a:pt x="149" y="0"/>
                    </a:lnTo>
                    <a:lnTo>
                      <a:pt x="146" y="170"/>
                    </a:lnTo>
                    <a:lnTo>
                      <a:pt x="0" y="196"/>
                    </a:lnTo>
                    <a:lnTo>
                      <a:pt x="9" y="4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48" name="Google Shape;948;p16"/>
              <p:cNvSpPr/>
              <p:nvPr/>
            </p:nvSpPr>
            <p:spPr>
              <a:xfrm>
                <a:off x="7114884" y="1323633"/>
                <a:ext cx="555479" cy="704309"/>
              </a:xfrm>
              <a:custGeom>
                <a:rect b="b" l="l" r="r" t="t"/>
                <a:pathLst>
                  <a:path extrusionOk="0" h="225" w="183">
                    <a:moveTo>
                      <a:pt x="34" y="220"/>
                    </a:moveTo>
                    <a:lnTo>
                      <a:pt x="43" y="67"/>
                    </a:lnTo>
                    <a:lnTo>
                      <a:pt x="183" y="26"/>
                    </a:lnTo>
                    <a:lnTo>
                      <a:pt x="183" y="0"/>
                    </a:lnTo>
                    <a:lnTo>
                      <a:pt x="14" y="43"/>
                    </a:lnTo>
                    <a:lnTo>
                      <a:pt x="0" y="225"/>
                    </a:lnTo>
                    <a:lnTo>
                      <a:pt x="34" y="220"/>
                    </a:lnTo>
                    <a:close/>
                  </a:path>
                </a:pathLst>
              </a:custGeom>
              <a:solidFill>
                <a:srgbClr val="1D65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49" name="Google Shape;949;p16"/>
              <p:cNvSpPr txBox="1"/>
              <p:nvPr/>
            </p:nvSpPr>
            <p:spPr>
              <a:xfrm>
                <a:off x="7255051" y="1445122"/>
                <a:ext cx="383471" cy="5452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rgbClr val="00A4B4"/>
                    </a:solidFill>
                    <a:latin typeface="Arial"/>
                    <a:ea typeface="Arial"/>
                    <a:cs typeface="Arial"/>
                    <a:sym typeface="Arial"/>
                  </a:rPr>
                  <a:t>2</a:t>
                </a:r>
                <a:endParaRPr/>
              </a:p>
            </p:txBody>
          </p:sp>
        </p:grpSp>
      </p:grpSp>
      <p:grpSp>
        <p:nvGrpSpPr>
          <p:cNvPr id="950" name="Google Shape;950;p16"/>
          <p:cNvGrpSpPr/>
          <p:nvPr/>
        </p:nvGrpSpPr>
        <p:grpSpPr>
          <a:xfrm>
            <a:off x="9329835" y="1902715"/>
            <a:ext cx="937522" cy="772058"/>
            <a:chOff x="10191240" y="1175265"/>
            <a:chExt cx="1162560" cy="1070550"/>
          </a:xfrm>
        </p:grpSpPr>
        <p:sp>
          <p:nvSpPr>
            <p:cNvPr id="951" name="Google Shape;951;p16"/>
            <p:cNvSpPr/>
            <p:nvPr/>
          </p:nvSpPr>
          <p:spPr>
            <a:xfrm>
              <a:off x="10191240" y="1175265"/>
              <a:ext cx="279257" cy="1070550"/>
            </a:xfrm>
            <a:custGeom>
              <a:rect b="b" l="l" r="r" t="t"/>
              <a:pathLst>
                <a:path extrusionOk="0" h="342" w="92">
                  <a:moveTo>
                    <a:pt x="92" y="0"/>
                  </a:moveTo>
                  <a:lnTo>
                    <a:pt x="17" y="72"/>
                  </a:lnTo>
                  <a:lnTo>
                    <a:pt x="0" y="337"/>
                  </a:lnTo>
                  <a:lnTo>
                    <a:pt x="73" y="342"/>
                  </a:lnTo>
                  <a:lnTo>
                    <a:pt x="92" y="0"/>
                  </a:lnTo>
                  <a:close/>
                </a:path>
              </a:pathLst>
            </a:custGeom>
            <a:solidFill>
              <a:srgbClr val="2E75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52" name="Google Shape;952;p16"/>
            <p:cNvSpPr/>
            <p:nvPr/>
          </p:nvSpPr>
          <p:spPr>
            <a:xfrm>
              <a:off x="10412824" y="1175265"/>
              <a:ext cx="940976" cy="1070550"/>
            </a:xfrm>
            <a:custGeom>
              <a:rect b="b" l="l" r="r" t="t"/>
              <a:pathLst>
                <a:path extrusionOk="0" h="342" w="310">
                  <a:moveTo>
                    <a:pt x="19" y="0"/>
                  </a:moveTo>
                  <a:lnTo>
                    <a:pt x="291" y="33"/>
                  </a:lnTo>
                  <a:lnTo>
                    <a:pt x="310" y="342"/>
                  </a:lnTo>
                  <a:lnTo>
                    <a:pt x="0" y="342"/>
                  </a:lnTo>
                  <a:lnTo>
                    <a:pt x="19" y="0"/>
                  </a:lnTo>
                  <a:close/>
                </a:path>
              </a:pathLst>
            </a:custGeom>
            <a:solidFill>
              <a:srgbClr val="5B9B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53" name="Google Shape;953;p16"/>
            <p:cNvSpPr/>
            <p:nvPr/>
          </p:nvSpPr>
          <p:spPr>
            <a:xfrm>
              <a:off x="10585842" y="1316127"/>
              <a:ext cx="664753" cy="801347"/>
            </a:xfrm>
            <a:custGeom>
              <a:rect b="b" l="l" r="r" t="t"/>
              <a:pathLst>
                <a:path extrusionOk="0" h="256" w="219">
                  <a:moveTo>
                    <a:pt x="0" y="0"/>
                  </a:moveTo>
                  <a:lnTo>
                    <a:pt x="207" y="22"/>
                  </a:lnTo>
                  <a:lnTo>
                    <a:pt x="219" y="256"/>
                  </a:lnTo>
                  <a:lnTo>
                    <a:pt x="188" y="256"/>
                  </a:lnTo>
                  <a:lnTo>
                    <a:pt x="181" y="34"/>
                  </a:lnTo>
                  <a:lnTo>
                    <a:pt x="0" y="19"/>
                  </a:lnTo>
                  <a:lnTo>
                    <a:pt x="0" y="0"/>
                  </a:lnTo>
                  <a:close/>
                </a:path>
              </a:pathLst>
            </a:custGeom>
            <a:solidFill>
              <a:srgbClr val="2E75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54" name="Google Shape;954;p16"/>
            <p:cNvSpPr/>
            <p:nvPr/>
          </p:nvSpPr>
          <p:spPr>
            <a:xfrm>
              <a:off x="10558524" y="1369341"/>
              <a:ext cx="604046" cy="748133"/>
            </a:xfrm>
            <a:custGeom>
              <a:rect b="b" l="l" r="r" t="t"/>
              <a:pathLst>
                <a:path extrusionOk="0" h="239" w="199">
                  <a:moveTo>
                    <a:pt x="9" y="0"/>
                  </a:moveTo>
                  <a:lnTo>
                    <a:pt x="190" y="17"/>
                  </a:lnTo>
                  <a:lnTo>
                    <a:pt x="199" y="239"/>
                  </a:lnTo>
                  <a:lnTo>
                    <a:pt x="0" y="237"/>
                  </a:lnTo>
                  <a:lnTo>
                    <a:pt x="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55" name="Google Shape;955;p16"/>
            <p:cNvSpPr txBox="1"/>
            <p:nvPr/>
          </p:nvSpPr>
          <p:spPr>
            <a:xfrm>
              <a:off x="10683681" y="1438485"/>
              <a:ext cx="441686" cy="626544"/>
            </a:xfrm>
            <a:prstGeom prst="rect">
              <a:avLst/>
            </a:prstGeom>
            <a:noFill/>
            <a:ln>
              <a:noFill/>
            </a:ln>
          </p:spPr>
          <p:txBody>
            <a:bodyPr anchorCtr="0" anchor="t" bIns="45700" lIns="91425" spcFirstLastPara="1" rIns="91425" wrap="square" tIns="36000">
              <a:spAutoFit/>
            </a:bodyPr>
            <a:lstStyle/>
            <a:p>
              <a:pPr indent="0" lvl="0" marL="0" marR="0" rtl="0" algn="l">
                <a:spcBef>
                  <a:spcPts val="0"/>
                </a:spcBef>
                <a:spcAft>
                  <a:spcPts val="0"/>
                </a:spcAft>
                <a:buNone/>
              </a:pPr>
              <a:r>
                <a:rPr b="1" lang="fr-FR" sz="2400">
                  <a:solidFill>
                    <a:srgbClr val="3E94CD"/>
                  </a:solidFill>
                  <a:latin typeface="Arial"/>
                  <a:ea typeface="Arial"/>
                  <a:cs typeface="Arial"/>
                  <a:sym typeface="Arial"/>
                </a:rPr>
                <a:t>3</a:t>
              </a:r>
              <a:endParaRPr/>
            </a:p>
          </p:txBody>
        </p:sp>
      </p:grpSp>
      <p:grpSp>
        <p:nvGrpSpPr>
          <p:cNvPr id="956" name="Google Shape;956;p16"/>
          <p:cNvGrpSpPr/>
          <p:nvPr/>
        </p:nvGrpSpPr>
        <p:grpSpPr>
          <a:xfrm>
            <a:off x="1894048" y="1872290"/>
            <a:ext cx="862649" cy="877933"/>
            <a:chOff x="5889568" y="1267594"/>
            <a:chExt cx="975432" cy="1062715"/>
          </a:xfrm>
        </p:grpSpPr>
        <p:grpSp>
          <p:nvGrpSpPr>
            <p:cNvPr id="957" name="Google Shape;957;p16"/>
            <p:cNvGrpSpPr/>
            <p:nvPr/>
          </p:nvGrpSpPr>
          <p:grpSpPr>
            <a:xfrm>
              <a:off x="5889568" y="1267594"/>
              <a:ext cx="966923" cy="908633"/>
              <a:chOff x="5964899" y="1388292"/>
              <a:chExt cx="771921" cy="691917"/>
            </a:xfrm>
          </p:grpSpPr>
          <p:grpSp>
            <p:nvGrpSpPr>
              <p:cNvPr id="958" name="Google Shape;958;p16"/>
              <p:cNvGrpSpPr/>
              <p:nvPr/>
            </p:nvGrpSpPr>
            <p:grpSpPr>
              <a:xfrm flipH="1">
                <a:off x="5964899" y="1388292"/>
                <a:ext cx="771921" cy="691917"/>
                <a:chOff x="6946658" y="743883"/>
                <a:chExt cx="2053906" cy="1785244"/>
              </a:xfrm>
            </p:grpSpPr>
            <p:sp>
              <p:nvSpPr>
                <p:cNvPr id="959" name="Google Shape;959;p16"/>
                <p:cNvSpPr/>
                <p:nvPr/>
              </p:nvSpPr>
              <p:spPr>
                <a:xfrm>
                  <a:off x="8385603" y="743883"/>
                  <a:ext cx="614961" cy="1737479"/>
                </a:xfrm>
                <a:custGeom>
                  <a:rect b="b" l="l" r="r" t="t"/>
                  <a:pathLst>
                    <a:path extrusionOk="0" h="291" w="108">
                      <a:moveTo>
                        <a:pt x="0" y="0"/>
                      </a:moveTo>
                      <a:lnTo>
                        <a:pt x="103" y="110"/>
                      </a:lnTo>
                      <a:lnTo>
                        <a:pt x="108" y="291"/>
                      </a:lnTo>
                      <a:lnTo>
                        <a:pt x="58" y="284"/>
                      </a:lnTo>
                      <a:lnTo>
                        <a:pt x="0" y="260"/>
                      </a:lnTo>
                      <a:lnTo>
                        <a:pt x="0" y="0"/>
                      </a:lnTo>
                      <a:close/>
                    </a:path>
                  </a:pathLst>
                </a:custGeom>
                <a:solidFill>
                  <a:srgbClr val="FEAA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60" name="Google Shape;960;p16"/>
                <p:cNvSpPr/>
                <p:nvPr/>
              </p:nvSpPr>
              <p:spPr>
                <a:xfrm>
                  <a:off x="6946658" y="743883"/>
                  <a:ext cx="1438943" cy="1785244"/>
                </a:xfrm>
                <a:custGeom>
                  <a:rect b="b" l="l" r="r" t="t"/>
                  <a:pathLst>
                    <a:path extrusionOk="0" h="299" w="241">
                      <a:moveTo>
                        <a:pt x="20" y="57"/>
                      </a:moveTo>
                      <a:lnTo>
                        <a:pt x="241" y="0"/>
                      </a:lnTo>
                      <a:lnTo>
                        <a:pt x="241" y="258"/>
                      </a:lnTo>
                      <a:lnTo>
                        <a:pt x="183" y="268"/>
                      </a:lnTo>
                      <a:lnTo>
                        <a:pt x="116" y="277"/>
                      </a:lnTo>
                      <a:lnTo>
                        <a:pt x="80" y="284"/>
                      </a:lnTo>
                      <a:lnTo>
                        <a:pt x="0" y="299"/>
                      </a:lnTo>
                      <a:lnTo>
                        <a:pt x="20" y="57"/>
                      </a:lnTo>
                      <a:close/>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61" name="Google Shape;961;p16"/>
                <p:cNvSpPr/>
                <p:nvPr/>
              </p:nvSpPr>
              <p:spPr>
                <a:xfrm>
                  <a:off x="7310872" y="1084214"/>
                  <a:ext cx="889637" cy="1170260"/>
                </a:xfrm>
                <a:custGeom>
                  <a:rect b="b" l="l" r="r" t="t"/>
                  <a:pathLst>
                    <a:path extrusionOk="0" h="196" w="149">
                      <a:moveTo>
                        <a:pt x="9" y="41"/>
                      </a:moveTo>
                      <a:lnTo>
                        <a:pt x="149" y="0"/>
                      </a:lnTo>
                      <a:lnTo>
                        <a:pt x="146" y="170"/>
                      </a:lnTo>
                      <a:lnTo>
                        <a:pt x="0" y="196"/>
                      </a:lnTo>
                      <a:lnTo>
                        <a:pt x="9" y="4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62" name="Google Shape;962;p16"/>
                <p:cNvSpPr/>
                <p:nvPr/>
              </p:nvSpPr>
              <p:spPr>
                <a:xfrm>
                  <a:off x="7107867" y="928975"/>
                  <a:ext cx="1092642" cy="1343411"/>
                </a:xfrm>
                <a:custGeom>
                  <a:rect b="b" l="l" r="r" t="t"/>
                  <a:pathLst>
                    <a:path extrusionOk="0" h="225" w="183">
                      <a:moveTo>
                        <a:pt x="34" y="220"/>
                      </a:moveTo>
                      <a:lnTo>
                        <a:pt x="43" y="67"/>
                      </a:lnTo>
                      <a:lnTo>
                        <a:pt x="183" y="26"/>
                      </a:lnTo>
                      <a:lnTo>
                        <a:pt x="183" y="0"/>
                      </a:lnTo>
                      <a:lnTo>
                        <a:pt x="14" y="43"/>
                      </a:lnTo>
                      <a:lnTo>
                        <a:pt x="0" y="225"/>
                      </a:lnTo>
                      <a:lnTo>
                        <a:pt x="34" y="220"/>
                      </a:lnTo>
                      <a:close/>
                    </a:path>
                  </a:pathLst>
                </a:custGeom>
                <a:solidFill>
                  <a:srgbClr val="FEAA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963" name="Google Shape;963;p16"/>
              <p:cNvSpPr txBox="1"/>
              <p:nvPr/>
            </p:nvSpPr>
            <p:spPr>
              <a:xfrm>
                <a:off x="6278407" y="1554299"/>
                <a:ext cx="321531" cy="4255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400">
                    <a:solidFill>
                      <a:srgbClr val="FEB958"/>
                    </a:solidFill>
                    <a:latin typeface="Arial"/>
                    <a:ea typeface="Arial"/>
                    <a:cs typeface="Arial"/>
                    <a:sym typeface="Arial"/>
                  </a:rPr>
                  <a:t>1</a:t>
                </a:r>
                <a:endParaRPr/>
              </a:p>
            </p:txBody>
          </p:sp>
        </p:grpSp>
        <p:sp>
          <p:nvSpPr>
            <p:cNvPr id="964" name="Google Shape;964;p16"/>
            <p:cNvSpPr/>
            <p:nvPr/>
          </p:nvSpPr>
          <p:spPr>
            <a:xfrm rot="647904">
              <a:off x="5903388" y="2079868"/>
              <a:ext cx="954850" cy="162432"/>
            </a:xfrm>
            <a:prstGeom prst="parallelogram">
              <a:avLst>
                <a:gd fmla="val 109103" name="adj"/>
              </a:avLst>
            </a:prstGeom>
            <a:solidFill>
              <a:srgbClr val="FEAA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aphicFrame>
        <p:nvGraphicFramePr>
          <p:cNvPr id="965" name="Google Shape;965;p16"/>
          <p:cNvGraphicFramePr/>
          <p:nvPr/>
        </p:nvGraphicFramePr>
        <p:xfrm>
          <a:off x="2322383" y="5509864"/>
          <a:ext cx="3000000" cy="3000000"/>
        </p:xfrm>
        <a:graphic>
          <a:graphicData uri="http://schemas.openxmlformats.org/drawingml/2006/table">
            <a:tbl>
              <a:tblPr bandRow="1" firstRow="1">
                <a:noFill/>
                <a:tableStyleId>{C5A401B2-3E6F-43C2-8F7A-F786F11160E9}</a:tableStyleId>
              </a:tblPr>
              <a:tblGrid>
                <a:gridCol w="1690475"/>
              </a:tblGrid>
              <a:tr h="155250">
                <a:tc>
                  <a:txBody>
                    <a:bodyPr/>
                    <a:lstStyle/>
                    <a:p>
                      <a:pPr indent="0" lvl="0" marL="0" marR="0" rtl="0" algn="l">
                        <a:spcBef>
                          <a:spcPts val="0"/>
                        </a:spcBef>
                        <a:spcAft>
                          <a:spcPts val="0"/>
                        </a:spcAft>
                        <a:buNone/>
                      </a:pPr>
                      <a:r>
                        <a:rPr lang="fr-FR" sz="1200">
                          <a:solidFill>
                            <a:schemeClr val="lt1"/>
                          </a:solidFill>
                        </a:rPr>
                        <a:t>Montant indicatif</a:t>
                      </a:r>
                      <a:endParaRPr/>
                    </a:p>
                  </a:txBody>
                  <a:tcPr marT="45725" marB="45725" marR="91450" marL="91450">
                    <a:solidFill>
                      <a:srgbClr val="FFD966"/>
                    </a:solidFill>
                  </a:tcPr>
                </a:tc>
              </a:tr>
              <a:tr h="548200">
                <a:tc>
                  <a:txBody>
                    <a:bodyPr/>
                    <a:lstStyle/>
                    <a:p>
                      <a:pPr indent="0" lvl="0" marL="0" marR="0" rtl="0" algn="l">
                        <a:lnSpc>
                          <a:spcPct val="100000"/>
                        </a:lnSpc>
                        <a:spcBef>
                          <a:spcPts val="0"/>
                        </a:spcBef>
                        <a:spcAft>
                          <a:spcPts val="0"/>
                        </a:spcAft>
                        <a:buClr>
                          <a:schemeClr val="dk1"/>
                        </a:buClr>
                        <a:buSzPts val="800"/>
                        <a:buFont typeface="Calibri"/>
                        <a:buNone/>
                      </a:pPr>
                      <a:r>
                        <a:rPr lang="fr-FR" sz="800">
                          <a:solidFill>
                            <a:schemeClr val="dk1"/>
                          </a:solidFill>
                        </a:rPr>
                        <a:t>A partir de 7K€</a:t>
                      </a:r>
                      <a:endParaRPr/>
                    </a:p>
                    <a:p>
                      <a:pPr indent="0" lvl="0" marL="0" marR="0" rtl="0" algn="l">
                        <a:lnSpc>
                          <a:spcPct val="100000"/>
                        </a:lnSpc>
                        <a:spcBef>
                          <a:spcPts val="0"/>
                        </a:spcBef>
                        <a:spcAft>
                          <a:spcPts val="0"/>
                        </a:spcAft>
                        <a:buClr>
                          <a:schemeClr val="dk1"/>
                        </a:buClr>
                        <a:buSzPts val="800"/>
                        <a:buFont typeface="Calibri"/>
                        <a:buNone/>
                      </a:pPr>
                      <a:r>
                        <a:rPr lang="fr-FR" sz="800">
                          <a:solidFill>
                            <a:schemeClr val="dk1"/>
                          </a:solidFill>
                        </a:rPr>
                        <a:t>Nous consulter pour devis</a:t>
                      </a:r>
                      <a:endParaRPr/>
                    </a:p>
                    <a:p>
                      <a:pPr indent="0" lvl="0" marL="0" marR="0" rtl="0" algn="l">
                        <a:lnSpc>
                          <a:spcPct val="100000"/>
                        </a:lnSpc>
                        <a:spcBef>
                          <a:spcPts val="0"/>
                        </a:spcBef>
                        <a:spcAft>
                          <a:spcPts val="0"/>
                        </a:spcAft>
                        <a:buClr>
                          <a:schemeClr val="dk1"/>
                        </a:buClr>
                        <a:buSzPts val="1000"/>
                        <a:buFont typeface="Calibri"/>
                        <a:buNone/>
                      </a:pPr>
                      <a:r>
                        <a:t/>
                      </a:r>
                      <a:endParaRPr sz="1000">
                        <a:solidFill>
                          <a:schemeClr val="lt1"/>
                        </a:solidFill>
                      </a:endParaRPr>
                    </a:p>
                  </a:txBody>
                  <a:tcPr marT="45725" marB="45725" marR="91450" marL="91450">
                    <a:solidFill>
                      <a:srgbClr val="FFF2CC"/>
                    </a:solidFill>
                  </a:tcPr>
                </a:tc>
              </a:tr>
            </a:tbl>
          </a:graphicData>
        </a:graphic>
      </p:graphicFrame>
      <p:graphicFrame>
        <p:nvGraphicFramePr>
          <p:cNvPr id="966" name="Google Shape;966;p16"/>
          <p:cNvGraphicFramePr/>
          <p:nvPr/>
        </p:nvGraphicFramePr>
        <p:xfrm>
          <a:off x="2322383" y="4325766"/>
          <a:ext cx="3000000" cy="3000000"/>
        </p:xfrm>
        <a:graphic>
          <a:graphicData uri="http://schemas.openxmlformats.org/drawingml/2006/table">
            <a:tbl>
              <a:tblPr bandRow="1" firstRow="1">
                <a:noFill/>
                <a:tableStyleId>{C5A401B2-3E6F-43C2-8F7A-F786F11160E9}</a:tableStyleId>
              </a:tblPr>
              <a:tblGrid>
                <a:gridCol w="1690475"/>
              </a:tblGrid>
              <a:tr h="364525">
                <a:tc>
                  <a:txBody>
                    <a:bodyPr/>
                    <a:lstStyle/>
                    <a:p>
                      <a:pPr indent="0" lvl="0" marL="0" marR="0" rtl="0" algn="l">
                        <a:spcBef>
                          <a:spcPts val="0"/>
                        </a:spcBef>
                        <a:spcAft>
                          <a:spcPts val="0"/>
                        </a:spcAft>
                        <a:buNone/>
                      </a:pPr>
                      <a:r>
                        <a:rPr lang="fr-FR" sz="1200">
                          <a:solidFill>
                            <a:schemeClr val="lt1"/>
                          </a:solidFill>
                        </a:rPr>
                        <a:t>Inclus dans le tarif</a:t>
                      </a:r>
                      <a:endParaRPr/>
                    </a:p>
                  </a:txBody>
                  <a:tcPr marT="45725" marB="45725" marR="91450" marL="91450">
                    <a:solidFill>
                      <a:srgbClr val="FFD966"/>
                    </a:solidFill>
                  </a:tcPr>
                </a:tc>
              </a:tr>
              <a:tr h="819575">
                <a:tc>
                  <a:txBody>
                    <a:bodyPr/>
                    <a:lstStyle/>
                    <a:p>
                      <a:pPr indent="-171450" lvl="0" marL="171450" marR="0" rtl="0" algn="l">
                        <a:lnSpc>
                          <a:spcPct val="100000"/>
                        </a:lnSpc>
                        <a:spcBef>
                          <a:spcPts val="0"/>
                        </a:spcBef>
                        <a:spcAft>
                          <a:spcPts val="0"/>
                        </a:spcAft>
                        <a:buClr>
                          <a:schemeClr val="dk1"/>
                        </a:buClr>
                        <a:buSzPts val="800"/>
                        <a:buFont typeface="Calibri"/>
                        <a:buChar char="-"/>
                      </a:pPr>
                      <a:r>
                        <a:rPr lang="fr-FR" sz="800">
                          <a:solidFill>
                            <a:schemeClr val="dk1"/>
                          </a:solidFill>
                        </a:rPr>
                        <a:t>Création d’un lien principal depuis l’application vers votre CMS</a:t>
                      </a:r>
                      <a:endParaRPr/>
                    </a:p>
                    <a:p>
                      <a:pPr indent="-171450" lvl="0" marL="171450" marR="0" rtl="0" algn="l">
                        <a:lnSpc>
                          <a:spcPct val="100000"/>
                        </a:lnSpc>
                        <a:spcBef>
                          <a:spcPts val="0"/>
                        </a:spcBef>
                        <a:spcAft>
                          <a:spcPts val="0"/>
                        </a:spcAft>
                        <a:buClr>
                          <a:schemeClr val="dk1"/>
                        </a:buClr>
                        <a:buSzPts val="800"/>
                        <a:buFont typeface="Calibri"/>
                        <a:buChar char="-"/>
                      </a:pPr>
                      <a:r>
                        <a:rPr lang="fr-FR" sz="800">
                          <a:solidFill>
                            <a:schemeClr val="dk1"/>
                          </a:solidFill>
                        </a:rPr>
                        <a:t>Création de 5 liens maximums vers des pages statiques de votre CMS depuis l’application</a:t>
                      </a:r>
                      <a:endParaRPr sz="1000">
                        <a:solidFill>
                          <a:schemeClr val="lt1"/>
                        </a:solidFill>
                      </a:endParaRPr>
                    </a:p>
                  </a:txBody>
                  <a:tcPr marT="45725" marB="45725" marR="91450" marL="91450">
                    <a:solidFill>
                      <a:srgbClr val="FFF2CC"/>
                    </a:solidFill>
                  </a:tcPr>
                </a:tc>
              </a:tr>
            </a:tbl>
          </a:graphicData>
        </a:graphic>
      </p:graphicFrame>
      <p:graphicFrame>
        <p:nvGraphicFramePr>
          <p:cNvPr id="967" name="Google Shape;967;p16"/>
          <p:cNvGraphicFramePr/>
          <p:nvPr/>
        </p:nvGraphicFramePr>
        <p:xfrm>
          <a:off x="6103117" y="5503995"/>
          <a:ext cx="3000000" cy="3000000"/>
        </p:xfrm>
        <a:graphic>
          <a:graphicData uri="http://schemas.openxmlformats.org/drawingml/2006/table">
            <a:tbl>
              <a:tblPr bandRow="1" firstRow="1">
                <a:noFill/>
                <a:tableStyleId>{C5A401B2-3E6F-43C2-8F7A-F786F11160E9}</a:tableStyleId>
              </a:tblPr>
              <a:tblGrid>
                <a:gridCol w="1690475"/>
              </a:tblGrid>
              <a:tr h="155250">
                <a:tc>
                  <a:txBody>
                    <a:bodyPr/>
                    <a:lstStyle/>
                    <a:p>
                      <a:pPr indent="0" lvl="0" marL="0" marR="0" rtl="0" algn="l">
                        <a:spcBef>
                          <a:spcPts val="0"/>
                        </a:spcBef>
                        <a:spcAft>
                          <a:spcPts val="0"/>
                        </a:spcAft>
                        <a:buNone/>
                      </a:pPr>
                      <a:r>
                        <a:rPr lang="fr-FR" sz="1200">
                          <a:solidFill>
                            <a:schemeClr val="lt1"/>
                          </a:solidFill>
                        </a:rPr>
                        <a:t>Montant indicatif</a:t>
                      </a:r>
                      <a:endParaRPr/>
                    </a:p>
                  </a:txBody>
                  <a:tcPr marT="45725" marB="45725" marR="91450" marL="91450">
                    <a:solidFill>
                      <a:srgbClr val="33CCCC"/>
                    </a:solidFill>
                  </a:tcPr>
                </a:tc>
              </a:tr>
              <a:tr h="548200">
                <a:tc>
                  <a:txBody>
                    <a:bodyPr/>
                    <a:lstStyle/>
                    <a:p>
                      <a:pPr indent="0" lvl="0" marL="0" marR="0" rtl="0" algn="l">
                        <a:lnSpc>
                          <a:spcPct val="100000"/>
                        </a:lnSpc>
                        <a:spcBef>
                          <a:spcPts val="0"/>
                        </a:spcBef>
                        <a:spcAft>
                          <a:spcPts val="0"/>
                        </a:spcAft>
                        <a:buClr>
                          <a:schemeClr val="dk1"/>
                        </a:buClr>
                        <a:buSzPts val="800"/>
                        <a:buFont typeface="Calibri"/>
                        <a:buNone/>
                      </a:pPr>
                      <a:r>
                        <a:rPr lang="fr-FR" sz="800">
                          <a:solidFill>
                            <a:schemeClr val="dk1"/>
                          </a:solidFill>
                        </a:rPr>
                        <a:t>A partir de 13K€ </a:t>
                      </a:r>
                      <a:endParaRPr/>
                    </a:p>
                    <a:p>
                      <a:pPr indent="0" lvl="0" marL="0" marR="0" rtl="0" algn="l">
                        <a:lnSpc>
                          <a:spcPct val="100000"/>
                        </a:lnSpc>
                        <a:spcBef>
                          <a:spcPts val="0"/>
                        </a:spcBef>
                        <a:spcAft>
                          <a:spcPts val="0"/>
                        </a:spcAft>
                        <a:buClr>
                          <a:schemeClr val="dk1"/>
                        </a:buClr>
                        <a:buSzPts val="800"/>
                        <a:buFont typeface="Calibri"/>
                        <a:buNone/>
                      </a:pPr>
                      <a:r>
                        <a:rPr lang="fr-FR" sz="800">
                          <a:solidFill>
                            <a:schemeClr val="dk1"/>
                          </a:solidFill>
                        </a:rPr>
                        <a:t>(11K€ setup, 2K€ run)</a:t>
                      </a:r>
                      <a:endParaRPr/>
                    </a:p>
                    <a:p>
                      <a:pPr indent="0" lvl="0" marL="0" marR="0" rtl="0" algn="l">
                        <a:lnSpc>
                          <a:spcPct val="100000"/>
                        </a:lnSpc>
                        <a:spcBef>
                          <a:spcPts val="0"/>
                        </a:spcBef>
                        <a:spcAft>
                          <a:spcPts val="0"/>
                        </a:spcAft>
                        <a:buClr>
                          <a:schemeClr val="dk1"/>
                        </a:buClr>
                        <a:buSzPts val="800"/>
                        <a:buFont typeface="Calibri"/>
                        <a:buNone/>
                      </a:pPr>
                      <a:r>
                        <a:rPr lang="fr-FR" sz="800">
                          <a:solidFill>
                            <a:schemeClr val="dk1"/>
                          </a:solidFill>
                        </a:rPr>
                        <a:t>Nous consulter pour devis</a:t>
                      </a:r>
                      <a:endParaRPr/>
                    </a:p>
                    <a:p>
                      <a:pPr indent="0" lvl="0" marL="0" marR="0" rtl="0" algn="l">
                        <a:lnSpc>
                          <a:spcPct val="100000"/>
                        </a:lnSpc>
                        <a:spcBef>
                          <a:spcPts val="0"/>
                        </a:spcBef>
                        <a:spcAft>
                          <a:spcPts val="0"/>
                        </a:spcAft>
                        <a:buClr>
                          <a:schemeClr val="dk1"/>
                        </a:buClr>
                        <a:buSzPts val="1000"/>
                        <a:buFont typeface="Calibri"/>
                        <a:buNone/>
                      </a:pPr>
                      <a:r>
                        <a:t/>
                      </a:r>
                      <a:endParaRPr sz="1000">
                        <a:solidFill>
                          <a:schemeClr val="lt1"/>
                        </a:solidFill>
                      </a:endParaRPr>
                    </a:p>
                  </a:txBody>
                  <a:tcPr marT="45725" marB="45725" marR="91450" marL="91450">
                    <a:solidFill>
                      <a:srgbClr val="E1EFD8"/>
                    </a:solidFill>
                  </a:tcPr>
                </a:tc>
              </a:tr>
            </a:tbl>
          </a:graphicData>
        </a:graphic>
      </p:graphicFrame>
      <p:graphicFrame>
        <p:nvGraphicFramePr>
          <p:cNvPr id="968" name="Google Shape;968;p16"/>
          <p:cNvGraphicFramePr/>
          <p:nvPr/>
        </p:nvGraphicFramePr>
        <p:xfrm>
          <a:off x="6103117" y="4325765"/>
          <a:ext cx="3000000" cy="3000000"/>
        </p:xfrm>
        <a:graphic>
          <a:graphicData uri="http://schemas.openxmlformats.org/drawingml/2006/table">
            <a:tbl>
              <a:tblPr bandRow="1" firstRow="1">
                <a:noFill/>
                <a:tableStyleId>{C5A401B2-3E6F-43C2-8F7A-F786F11160E9}</a:tableStyleId>
              </a:tblPr>
              <a:tblGrid>
                <a:gridCol w="1690475"/>
              </a:tblGrid>
              <a:tr h="254975">
                <a:tc>
                  <a:txBody>
                    <a:bodyPr/>
                    <a:lstStyle/>
                    <a:p>
                      <a:pPr indent="0" lvl="0" marL="0" marR="0" rtl="0" algn="l">
                        <a:spcBef>
                          <a:spcPts val="0"/>
                        </a:spcBef>
                        <a:spcAft>
                          <a:spcPts val="0"/>
                        </a:spcAft>
                        <a:buNone/>
                      </a:pPr>
                      <a:r>
                        <a:rPr lang="fr-FR" sz="1200">
                          <a:solidFill>
                            <a:schemeClr val="lt1"/>
                          </a:solidFill>
                        </a:rPr>
                        <a:t>Inclus dans le tarif</a:t>
                      </a:r>
                      <a:endParaRPr/>
                    </a:p>
                  </a:txBody>
                  <a:tcPr marT="45725" marB="45725" marR="91450" marL="91450">
                    <a:solidFill>
                      <a:srgbClr val="33CCCC"/>
                    </a:solidFill>
                  </a:tcPr>
                </a:tc>
              </a:tr>
              <a:tr h="922300">
                <a:tc>
                  <a:txBody>
                    <a:bodyPr/>
                    <a:lstStyle/>
                    <a:p>
                      <a:pPr indent="0" lvl="0" marL="0" marR="0" rtl="0" algn="l">
                        <a:lnSpc>
                          <a:spcPct val="100000"/>
                        </a:lnSpc>
                        <a:spcBef>
                          <a:spcPts val="0"/>
                        </a:spcBef>
                        <a:spcAft>
                          <a:spcPts val="0"/>
                        </a:spcAft>
                        <a:buClr>
                          <a:schemeClr val="dk1"/>
                        </a:buClr>
                        <a:buSzPts val="800"/>
                        <a:buFont typeface="Calibri"/>
                        <a:buNone/>
                      </a:pPr>
                      <a:r>
                        <a:rPr lang="fr-FR" sz="800">
                          <a:solidFill>
                            <a:schemeClr val="dk1"/>
                          </a:solidFill>
                        </a:rPr>
                        <a:t>- Hébergement</a:t>
                      </a:r>
                      <a:endParaRPr/>
                    </a:p>
                    <a:p>
                      <a:pPr indent="0" lvl="0" marL="0" marR="0" rtl="0" algn="l">
                        <a:lnSpc>
                          <a:spcPct val="100000"/>
                        </a:lnSpc>
                        <a:spcBef>
                          <a:spcPts val="0"/>
                        </a:spcBef>
                        <a:spcAft>
                          <a:spcPts val="0"/>
                        </a:spcAft>
                        <a:buClr>
                          <a:schemeClr val="dk1"/>
                        </a:buClr>
                        <a:buSzPts val="800"/>
                        <a:buFont typeface="Calibri"/>
                        <a:buNone/>
                      </a:pPr>
                      <a:r>
                        <a:rPr lang="fr-FR" sz="800">
                          <a:solidFill>
                            <a:schemeClr val="dk1"/>
                          </a:solidFill>
                        </a:rPr>
                        <a:t>- Création d’un lien vers le CMS depuis l’application</a:t>
                      </a:r>
                      <a:endParaRPr/>
                    </a:p>
                    <a:p>
                      <a:pPr indent="0" lvl="0" marL="0" marR="0" rtl="0" algn="l">
                        <a:lnSpc>
                          <a:spcPct val="100000"/>
                        </a:lnSpc>
                        <a:spcBef>
                          <a:spcPts val="0"/>
                        </a:spcBef>
                        <a:spcAft>
                          <a:spcPts val="0"/>
                        </a:spcAft>
                        <a:buClr>
                          <a:schemeClr val="dk1"/>
                        </a:buClr>
                        <a:buSzPts val="800"/>
                        <a:buFont typeface="Calibri"/>
                        <a:buNone/>
                      </a:pPr>
                      <a:r>
                        <a:rPr lang="fr-FR" sz="800">
                          <a:solidFill>
                            <a:schemeClr val="dk1"/>
                          </a:solidFill>
                        </a:rPr>
                        <a:t>- Accompagnement initial à l’utilisation du CMS (transfert de compétences)</a:t>
                      </a:r>
                      <a:endParaRPr/>
                    </a:p>
                    <a:p>
                      <a:pPr indent="0" lvl="0" marL="0" marR="0" rtl="0" algn="l">
                        <a:lnSpc>
                          <a:spcPct val="100000"/>
                        </a:lnSpc>
                        <a:spcBef>
                          <a:spcPts val="0"/>
                        </a:spcBef>
                        <a:spcAft>
                          <a:spcPts val="0"/>
                        </a:spcAft>
                        <a:buClr>
                          <a:schemeClr val="dk1"/>
                        </a:buClr>
                        <a:buSzPts val="800"/>
                        <a:buFont typeface="Calibri"/>
                        <a:buNone/>
                      </a:pPr>
                      <a:r>
                        <a:rPr lang="fr-FR" sz="800">
                          <a:solidFill>
                            <a:schemeClr val="dk1"/>
                          </a:solidFill>
                        </a:rPr>
                        <a:t>- MCO</a:t>
                      </a:r>
                      <a:endParaRPr sz="800">
                        <a:solidFill>
                          <a:schemeClr val="lt1"/>
                        </a:solidFill>
                      </a:endParaRPr>
                    </a:p>
                  </a:txBody>
                  <a:tcPr marT="45725" marB="45725" marR="91450" marL="91450">
                    <a:solidFill>
                      <a:srgbClr val="E1EFD8"/>
                    </a:solidFill>
                  </a:tcPr>
                </a:tc>
              </a:tr>
            </a:tbl>
          </a:graphicData>
        </a:graphic>
      </p:graphicFrame>
      <p:graphicFrame>
        <p:nvGraphicFramePr>
          <p:cNvPr id="969" name="Google Shape;969;p16"/>
          <p:cNvGraphicFramePr/>
          <p:nvPr/>
        </p:nvGraphicFramePr>
        <p:xfrm>
          <a:off x="9799428" y="2833222"/>
          <a:ext cx="3000000" cy="3000000"/>
        </p:xfrm>
        <a:graphic>
          <a:graphicData uri="http://schemas.openxmlformats.org/drawingml/2006/table">
            <a:tbl>
              <a:tblPr bandRow="1" firstRow="1">
                <a:noFill/>
                <a:tableStyleId>{C5A401B2-3E6F-43C2-8F7A-F786F11160E9}</a:tableStyleId>
              </a:tblPr>
              <a:tblGrid>
                <a:gridCol w="1690475"/>
              </a:tblGrid>
              <a:tr h="357050">
                <a:tc>
                  <a:txBody>
                    <a:bodyPr/>
                    <a:lstStyle/>
                    <a:p>
                      <a:pPr indent="0" lvl="0" marL="0" marR="0" rtl="0" algn="l">
                        <a:spcBef>
                          <a:spcPts val="0"/>
                        </a:spcBef>
                        <a:spcAft>
                          <a:spcPts val="0"/>
                        </a:spcAft>
                        <a:buNone/>
                      </a:pPr>
                      <a:r>
                        <a:rPr lang="fr-FR" sz="1200">
                          <a:solidFill>
                            <a:schemeClr val="lt1"/>
                          </a:solidFill>
                        </a:rPr>
                        <a:t>Détail des prestations</a:t>
                      </a:r>
                      <a:endParaRPr/>
                    </a:p>
                  </a:txBody>
                  <a:tcPr marT="45725" marB="45725" marR="91450" marL="91450">
                    <a:solidFill>
                      <a:srgbClr val="9CC2E5"/>
                    </a:solidFill>
                  </a:tcPr>
                </a:tc>
              </a:tr>
              <a:tr h="910600">
                <a:tc>
                  <a:txBody>
                    <a:bodyPr/>
                    <a:lstStyle/>
                    <a:p>
                      <a:pPr indent="0" lvl="0" marL="0" marR="0" rtl="0" algn="l">
                        <a:lnSpc>
                          <a:spcPct val="100000"/>
                        </a:lnSpc>
                        <a:spcBef>
                          <a:spcPts val="0"/>
                        </a:spcBef>
                        <a:spcAft>
                          <a:spcPts val="0"/>
                        </a:spcAft>
                        <a:buClr>
                          <a:schemeClr val="dk1"/>
                        </a:buClr>
                        <a:buSzPts val="800"/>
                        <a:buFont typeface="Calibri"/>
                        <a:buNone/>
                      </a:pPr>
                      <a:r>
                        <a:rPr lang="fr-FR" sz="800"/>
                        <a:t>- Intégration d’un CMS type WordPress</a:t>
                      </a:r>
                      <a:endParaRPr/>
                    </a:p>
                    <a:p>
                      <a:pPr indent="0" lvl="0" marL="0" marR="0" rtl="0" algn="l">
                        <a:lnSpc>
                          <a:spcPct val="100000"/>
                        </a:lnSpc>
                        <a:spcBef>
                          <a:spcPts val="0"/>
                        </a:spcBef>
                        <a:spcAft>
                          <a:spcPts val="0"/>
                        </a:spcAft>
                        <a:buClr>
                          <a:schemeClr val="dk1"/>
                        </a:buClr>
                        <a:buSzPts val="800"/>
                        <a:buFont typeface="Calibri"/>
                        <a:buNone/>
                      </a:pPr>
                      <a:r>
                        <a:rPr lang="fr-FR" sz="800"/>
                        <a:t>- Analyse de vos besoins et définition d’un plan de communication</a:t>
                      </a:r>
                      <a:endParaRPr/>
                    </a:p>
                    <a:p>
                      <a:pPr indent="0" lvl="0" marL="0" marR="0" rtl="0" algn="l">
                        <a:lnSpc>
                          <a:spcPct val="100000"/>
                        </a:lnSpc>
                        <a:spcBef>
                          <a:spcPts val="0"/>
                        </a:spcBef>
                        <a:spcAft>
                          <a:spcPts val="0"/>
                        </a:spcAft>
                        <a:buClr>
                          <a:schemeClr val="dk1"/>
                        </a:buClr>
                        <a:buSzPts val="800"/>
                        <a:buFont typeface="Calibri"/>
                        <a:buNone/>
                      </a:pPr>
                      <a:r>
                        <a:rPr lang="fr-FR" sz="800"/>
                        <a:t>- Création et publications des messages et de leur contenu</a:t>
                      </a:r>
                      <a:endParaRPr/>
                    </a:p>
                    <a:p>
                      <a:pPr indent="0" lvl="0" marL="0" marR="0" rtl="0" algn="l">
                        <a:lnSpc>
                          <a:spcPct val="100000"/>
                        </a:lnSpc>
                        <a:spcBef>
                          <a:spcPts val="0"/>
                        </a:spcBef>
                        <a:spcAft>
                          <a:spcPts val="0"/>
                        </a:spcAft>
                        <a:buClr>
                          <a:schemeClr val="dk1"/>
                        </a:buClr>
                        <a:buSzPts val="800"/>
                        <a:buFont typeface="Calibri"/>
                        <a:buNone/>
                      </a:pPr>
                      <a:r>
                        <a:rPr lang="fr-FR" sz="800"/>
                        <a:t>-Maintenance en condition opérationnelle</a:t>
                      </a:r>
                      <a:endParaRPr/>
                    </a:p>
                  </a:txBody>
                  <a:tcPr marT="45725" marB="45725" marR="91450" marL="91450">
                    <a:solidFill>
                      <a:srgbClr val="DDEAF6"/>
                    </a:solidFill>
                  </a:tcPr>
                </a:tc>
              </a:tr>
            </a:tbl>
          </a:graphicData>
        </a:graphic>
      </p:graphicFrame>
      <p:graphicFrame>
        <p:nvGraphicFramePr>
          <p:cNvPr id="970" name="Google Shape;970;p16"/>
          <p:cNvGraphicFramePr/>
          <p:nvPr/>
        </p:nvGraphicFramePr>
        <p:xfrm>
          <a:off x="9806545" y="5503995"/>
          <a:ext cx="3000000" cy="3000000"/>
        </p:xfrm>
        <a:graphic>
          <a:graphicData uri="http://schemas.openxmlformats.org/drawingml/2006/table">
            <a:tbl>
              <a:tblPr bandRow="1" firstRow="1">
                <a:noFill/>
                <a:tableStyleId>{C5A401B2-3E6F-43C2-8F7A-F786F11160E9}</a:tableStyleId>
              </a:tblPr>
              <a:tblGrid>
                <a:gridCol w="1690475"/>
              </a:tblGrid>
              <a:tr h="155250">
                <a:tc>
                  <a:txBody>
                    <a:bodyPr/>
                    <a:lstStyle/>
                    <a:p>
                      <a:pPr indent="0" lvl="0" marL="0" marR="0" rtl="0" algn="l">
                        <a:spcBef>
                          <a:spcPts val="0"/>
                        </a:spcBef>
                        <a:spcAft>
                          <a:spcPts val="0"/>
                        </a:spcAft>
                        <a:buNone/>
                      </a:pPr>
                      <a:r>
                        <a:rPr lang="fr-FR" sz="1200">
                          <a:solidFill>
                            <a:schemeClr val="lt1"/>
                          </a:solidFill>
                        </a:rPr>
                        <a:t>Montant indicatif</a:t>
                      </a:r>
                      <a:endParaRPr/>
                    </a:p>
                  </a:txBody>
                  <a:tcPr marT="45725" marB="45725" marR="91450" marL="91450">
                    <a:solidFill>
                      <a:srgbClr val="9CC2E5"/>
                    </a:solidFill>
                  </a:tcPr>
                </a:tc>
              </a:tr>
              <a:tr h="548200">
                <a:tc>
                  <a:txBody>
                    <a:bodyPr/>
                    <a:lstStyle/>
                    <a:p>
                      <a:pPr indent="0" lvl="0" marL="0" marR="0" rtl="0" algn="l">
                        <a:lnSpc>
                          <a:spcPct val="100000"/>
                        </a:lnSpc>
                        <a:spcBef>
                          <a:spcPts val="0"/>
                        </a:spcBef>
                        <a:spcAft>
                          <a:spcPts val="0"/>
                        </a:spcAft>
                        <a:buClr>
                          <a:schemeClr val="dk1"/>
                        </a:buClr>
                        <a:buSzPts val="800"/>
                        <a:buFont typeface="Calibri"/>
                        <a:buNone/>
                      </a:pPr>
                      <a:r>
                        <a:rPr lang="fr-FR" sz="800">
                          <a:solidFill>
                            <a:schemeClr val="dk1"/>
                          </a:solidFill>
                        </a:rPr>
                        <a:t>A partir de 30K€</a:t>
                      </a:r>
                      <a:endParaRPr/>
                    </a:p>
                    <a:p>
                      <a:pPr indent="0" lvl="0" marL="0" marR="0" rtl="0" algn="l">
                        <a:lnSpc>
                          <a:spcPct val="100000"/>
                        </a:lnSpc>
                        <a:spcBef>
                          <a:spcPts val="0"/>
                        </a:spcBef>
                        <a:spcAft>
                          <a:spcPts val="0"/>
                        </a:spcAft>
                        <a:buClr>
                          <a:schemeClr val="dk1"/>
                        </a:buClr>
                        <a:buSzPts val="800"/>
                        <a:buFont typeface="Calibri"/>
                        <a:buNone/>
                      </a:pPr>
                      <a:r>
                        <a:rPr lang="fr-FR" sz="800">
                          <a:solidFill>
                            <a:schemeClr val="dk1"/>
                          </a:solidFill>
                        </a:rPr>
                        <a:t>(11K€ setup, 19K€ run)</a:t>
                      </a:r>
                      <a:endParaRPr/>
                    </a:p>
                    <a:p>
                      <a:pPr indent="0" lvl="0" marL="0" marR="0" rtl="0" algn="l">
                        <a:lnSpc>
                          <a:spcPct val="100000"/>
                        </a:lnSpc>
                        <a:spcBef>
                          <a:spcPts val="0"/>
                        </a:spcBef>
                        <a:spcAft>
                          <a:spcPts val="0"/>
                        </a:spcAft>
                        <a:buClr>
                          <a:schemeClr val="dk1"/>
                        </a:buClr>
                        <a:buSzPts val="800"/>
                        <a:buFont typeface="Calibri"/>
                        <a:buNone/>
                      </a:pPr>
                      <a:r>
                        <a:rPr lang="fr-FR" sz="800">
                          <a:solidFill>
                            <a:schemeClr val="dk1"/>
                          </a:solidFill>
                        </a:rPr>
                        <a:t>Nous consulter pour devis</a:t>
                      </a:r>
                      <a:endParaRPr/>
                    </a:p>
                    <a:p>
                      <a:pPr indent="0" lvl="0" marL="0" marR="0" rtl="0" algn="l">
                        <a:lnSpc>
                          <a:spcPct val="100000"/>
                        </a:lnSpc>
                        <a:spcBef>
                          <a:spcPts val="0"/>
                        </a:spcBef>
                        <a:spcAft>
                          <a:spcPts val="0"/>
                        </a:spcAft>
                        <a:buClr>
                          <a:schemeClr val="dk1"/>
                        </a:buClr>
                        <a:buSzPts val="1000"/>
                        <a:buFont typeface="Calibri"/>
                        <a:buNone/>
                      </a:pPr>
                      <a:r>
                        <a:t/>
                      </a:r>
                      <a:endParaRPr sz="1000">
                        <a:solidFill>
                          <a:schemeClr val="lt1"/>
                        </a:solidFill>
                      </a:endParaRPr>
                    </a:p>
                  </a:txBody>
                  <a:tcPr marT="45725" marB="45725" marR="91450" marL="91450">
                    <a:solidFill>
                      <a:srgbClr val="DDEAF6"/>
                    </a:solidFill>
                  </a:tcPr>
                </a:tc>
              </a:tr>
            </a:tbl>
          </a:graphicData>
        </a:graphic>
      </p:graphicFrame>
      <p:graphicFrame>
        <p:nvGraphicFramePr>
          <p:cNvPr id="971" name="Google Shape;971;p16"/>
          <p:cNvGraphicFramePr/>
          <p:nvPr/>
        </p:nvGraphicFramePr>
        <p:xfrm>
          <a:off x="9806545" y="4378987"/>
          <a:ext cx="3000000" cy="3000000"/>
        </p:xfrm>
        <a:graphic>
          <a:graphicData uri="http://schemas.openxmlformats.org/drawingml/2006/table">
            <a:tbl>
              <a:tblPr bandRow="1" firstRow="1">
                <a:noFill/>
                <a:tableStyleId>{C5A401B2-3E6F-43C2-8F7A-F786F11160E9}</a:tableStyleId>
              </a:tblPr>
              <a:tblGrid>
                <a:gridCol w="1690475"/>
              </a:tblGrid>
              <a:tr h="262125">
                <a:tc>
                  <a:txBody>
                    <a:bodyPr/>
                    <a:lstStyle/>
                    <a:p>
                      <a:pPr indent="0" lvl="0" marL="0" marR="0" rtl="0" algn="l">
                        <a:spcBef>
                          <a:spcPts val="0"/>
                        </a:spcBef>
                        <a:spcAft>
                          <a:spcPts val="0"/>
                        </a:spcAft>
                        <a:buNone/>
                      </a:pPr>
                      <a:r>
                        <a:rPr lang="fr-FR" sz="1200">
                          <a:solidFill>
                            <a:schemeClr val="lt1"/>
                          </a:solidFill>
                        </a:rPr>
                        <a:t>Inclus dans le tarif</a:t>
                      </a:r>
                      <a:endParaRPr/>
                    </a:p>
                  </a:txBody>
                  <a:tcPr marT="45725" marB="45725" marR="91450" marL="91450">
                    <a:solidFill>
                      <a:srgbClr val="9CC2E5"/>
                    </a:solidFill>
                  </a:tcPr>
                </a:tc>
              </a:tr>
              <a:tr h="881275">
                <a:tc>
                  <a:txBody>
                    <a:bodyPr/>
                    <a:lstStyle/>
                    <a:p>
                      <a:pPr indent="0" lvl="0" marL="0" marR="0" rtl="0" algn="l">
                        <a:lnSpc>
                          <a:spcPct val="100000"/>
                        </a:lnSpc>
                        <a:spcBef>
                          <a:spcPts val="0"/>
                        </a:spcBef>
                        <a:spcAft>
                          <a:spcPts val="0"/>
                        </a:spcAft>
                        <a:buClr>
                          <a:schemeClr val="dk1"/>
                        </a:buClr>
                        <a:buSzPts val="800"/>
                        <a:buFont typeface="Calibri"/>
                        <a:buNone/>
                      </a:pPr>
                      <a:r>
                        <a:rPr lang="fr-FR" sz="800">
                          <a:solidFill>
                            <a:schemeClr val="dk1"/>
                          </a:solidFill>
                        </a:rPr>
                        <a:t>- Hébergement</a:t>
                      </a:r>
                      <a:endParaRPr/>
                    </a:p>
                    <a:p>
                      <a:pPr indent="0" lvl="0" marL="0" marR="0" rtl="0" algn="l">
                        <a:lnSpc>
                          <a:spcPct val="100000"/>
                        </a:lnSpc>
                        <a:spcBef>
                          <a:spcPts val="0"/>
                        </a:spcBef>
                        <a:spcAft>
                          <a:spcPts val="0"/>
                        </a:spcAft>
                        <a:buClr>
                          <a:schemeClr val="dk1"/>
                        </a:buClr>
                        <a:buSzPts val="800"/>
                        <a:buFont typeface="Calibri"/>
                        <a:buNone/>
                      </a:pPr>
                      <a:r>
                        <a:rPr lang="fr-FR" sz="800">
                          <a:solidFill>
                            <a:schemeClr val="dk1"/>
                          </a:solidFill>
                        </a:rPr>
                        <a:t>- Développement du CMS</a:t>
                      </a:r>
                      <a:endParaRPr/>
                    </a:p>
                    <a:p>
                      <a:pPr indent="0" lvl="0" marL="0" marR="0" rtl="0" algn="l">
                        <a:lnSpc>
                          <a:spcPct val="100000"/>
                        </a:lnSpc>
                        <a:spcBef>
                          <a:spcPts val="0"/>
                        </a:spcBef>
                        <a:spcAft>
                          <a:spcPts val="0"/>
                        </a:spcAft>
                        <a:buClr>
                          <a:schemeClr val="dk1"/>
                        </a:buClr>
                        <a:buSzPts val="800"/>
                        <a:buFont typeface="Calibri"/>
                        <a:buNone/>
                      </a:pPr>
                      <a:r>
                        <a:rPr lang="fr-FR" sz="800">
                          <a:solidFill>
                            <a:schemeClr val="dk1"/>
                          </a:solidFill>
                        </a:rPr>
                        <a:t>- Prestation d’animation du plan de communication 1j/mois</a:t>
                      </a:r>
                      <a:endParaRPr/>
                    </a:p>
                    <a:p>
                      <a:pPr indent="0" lvl="0" marL="0" marR="0" rtl="0" algn="l">
                        <a:lnSpc>
                          <a:spcPct val="100000"/>
                        </a:lnSpc>
                        <a:spcBef>
                          <a:spcPts val="0"/>
                        </a:spcBef>
                        <a:spcAft>
                          <a:spcPts val="0"/>
                        </a:spcAft>
                        <a:buClr>
                          <a:schemeClr val="dk1"/>
                        </a:buClr>
                        <a:buSzPts val="800"/>
                        <a:buFont typeface="Calibri"/>
                        <a:buNone/>
                      </a:pPr>
                      <a:r>
                        <a:rPr lang="fr-FR" sz="800">
                          <a:solidFill>
                            <a:schemeClr val="dk1"/>
                          </a:solidFill>
                        </a:rPr>
                        <a:t>- MCO</a:t>
                      </a:r>
                      <a:endParaRPr sz="800">
                        <a:solidFill>
                          <a:schemeClr val="lt1"/>
                        </a:solidFill>
                      </a:endParaRPr>
                    </a:p>
                  </a:txBody>
                  <a:tcPr marT="45725" marB="45725" marR="91450" marL="91450">
                    <a:solidFill>
                      <a:srgbClr val="DDEAF6"/>
                    </a:solidFill>
                  </a:tcPr>
                </a:tc>
              </a:tr>
            </a:tbl>
          </a:graphicData>
        </a:graphic>
      </p:graphicFrame>
      <p:sp>
        <p:nvSpPr>
          <p:cNvPr id="972" name="Google Shape;972;p16"/>
          <p:cNvSpPr txBox="1"/>
          <p:nvPr/>
        </p:nvSpPr>
        <p:spPr>
          <a:xfrm>
            <a:off x="422033" y="1124568"/>
            <a:ext cx="1117034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3000">
                <a:solidFill>
                  <a:srgbClr val="4294CF"/>
                </a:solidFill>
                <a:latin typeface="Arial"/>
                <a:ea typeface="Arial"/>
                <a:cs typeface="Arial"/>
                <a:sym typeface="Arial"/>
              </a:rPr>
              <a:t>Construire, gérer et animer </a:t>
            </a:r>
            <a:r>
              <a:rPr b="1" lang="fr-FR" sz="3000">
                <a:solidFill>
                  <a:schemeClr val="dk1"/>
                </a:solidFill>
                <a:latin typeface="Arial"/>
                <a:ea typeface="Arial"/>
                <a:cs typeface="Arial"/>
                <a:sym typeface="Arial"/>
              </a:rPr>
              <a:t>votre CMS à votre guise !</a:t>
            </a:r>
            <a:endParaRPr b="1" sz="3000">
              <a:solidFill>
                <a:schemeClr val="dk1"/>
              </a:solidFill>
              <a:latin typeface="Arial"/>
              <a:ea typeface="Arial"/>
              <a:cs typeface="Arial"/>
              <a:sym typeface="Arial"/>
            </a:endParaRPr>
          </a:p>
        </p:txBody>
      </p:sp>
      <p:pic>
        <p:nvPicPr>
          <p:cNvPr id="973" name="Google Shape;973;p16"/>
          <p:cNvPicPr preferRelativeResize="0"/>
          <p:nvPr/>
        </p:nvPicPr>
        <p:blipFill rotWithShape="1">
          <a:blip r:embed="rId3">
            <a:alphaModFix/>
          </a:blip>
          <a:srcRect b="0" l="0" r="0" t="0"/>
          <a:stretch/>
        </p:blipFill>
        <p:spPr>
          <a:xfrm>
            <a:off x="5192982" y="5652556"/>
            <a:ext cx="720845" cy="496263"/>
          </a:xfrm>
          <a:prstGeom prst="rect">
            <a:avLst/>
          </a:prstGeom>
          <a:noFill/>
          <a:ln>
            <a:noFill/>
          </a:ln>
        </p:spPr>
      </p:pic>
      <p:pic>
        <p:nvPicPr>
          <p:cNvPr id="974" name="Google Shape;974;p16"/>
          <p:cNvPicPr preferRelativeResize="0"/>
          <p:nvPr/>
        </p:nvPicPr>
        <p:blipFill rotWithShape="1">
          <a:blip r:embed="rId4">
            <a:alphaModFix/>
          </a:blip>
          <a:srcRect b="0" l="0" r="0" t="0"/>
          <a:stretch/>
        </p:blipFill>
        <p:spPr>
          <a:xfrm>
            <a:off x="4369183" y="5617283"/>
            <a:ext cx="521271" cy="566809"/>
          </a:xfrm>
          <a:prstGeom prst="rect">
            <a:avLst/>
          </a:prstGeom>
          <a:noFill/>
          <a:ln>
            <a:noFill/>
          </a:ln>
        </p:spPr>
      </p:pic>
      <p:sp>
        <p:nvSpPr>
          <p:cNvPr id="975" name="Google Shape;975;p16"/>
          <p:cNvSpPr txBox="1"/>
          <p:nvPr/>
        </p:nvSpPr>
        <p:spPr>
          <a:xfrm>
            <a:off x="4837651" y="5739105"/>
            <a:ext cx="408134" cy="323165"/>
          </a:xfrm>
          <a:prstGeom prst="rect">
            <a:avLst/>
          </a:prstGeom>
          <a:noFill/>
          <a:ln>
            <a:noFill/>
          </a:ln>
        </p:spPr>
        <p:txBody>
          <a:bodyPr anchorCtr="0" anchor="t" bIns="45700" lIns="91425" spcFirstLastPara="1" rIns="91425" wrap="square" tIns="45700">
            <a:spAutoFit/>
          </a:bodyPr>
          <a:lstStyle/>
          <a:p>
            <a:pPr indent="0" lvl="0" marL="0" marR="0" rtl="0" algn="ctr">
              <a:lnSpc>
                <a:spcPct val="102222"/>
              </a:lnSpc>
              <a:spcBef>
                <a:spcPts val="0"/>
              </a:spcBef>
              <a:spcAft>
                <a:spcPts val="0"/>
              </a:spcAft>
              <a:buNone/>
            </a:pPr>
            <a:r>
              <a:rPr b="1" lang="fr-FR" sz="1800">
                <a:solidFill>
                  <a:srgbClr val="2C3242"/>
                </a:solidFill>
                <a:latin typeface="Arial"/>
                <a:ea typeface="Arial"/>
                <a:cs typeface="Arial"/>
                <a:sym typeface="Arial"/>
              </a:rPr>
              <a:t>+</a:t>
            </a:r>
            <a:endParaRPr/>
          </a:p>
        </p:txBody>
      </p:sp>
      <p:graphicFrame>
        <p:nvGraphicFramePr>
          <p:cNvPr id="976" name="Google Shape;976;p16"/>
          <p:cNvGraphicFramePr/>
          <p:nvPr/>
        </p:nvGraphicFramePr>
        <p:xfrm>
          <a:off x="6096000" y="2833223"/>
          <a:ext cx="3000000" cy="3000000"/>
        </p:xfrm>
        <a:graphic>
          <a:graphicData uri="http://schemas.openxmlformats.org/drawingml/2006/table">
            <a:tbl>
              <a:tblPr bandRow="1" firstRow="1">
                <a:noFill/>
                <a:tableStyleId>{C5A401B2-3E6F-43C2-8F7A-F786F11160E9}</a:tableStyleId>
              </a:tblPr>
              <a:tblGrid>
                <a:gridCol w="1690475"/>
              </a:tblGrid>
              <a:tr h="420125">
                <a:tc>
                  <a:txBody>
                    <a:bodyPr/>
                    <a:lstStyle/>
                    <a:p>
                      <a:pPr indent="0" lvl="0" marL="0" marR="0" rtl="0" algn="l">
                        <a:spcBef>
                          <a:spcPts val="0"/>
                        </a:spcBef>
                        <a:spcAft>
                          <a:spcPts val="0"/>
                        </a:spcAft>
                        <a:buNone/>
                      </a:pPr>
                      <a:r>
                        <a:rPr lang="fr-FR" sz="1200">
                          <a:solidFill>
                            <a:schemeClr val="lt1"/>
                          </a:solidFill>
                        </a:rPr>
                        <a:t>Détail des prestations</a:t>
                      </a:r>
                      <a:endParaRPr/>
                    </a:p>
                  </a:txBody>
                  <a:tcPr marT="45725" marB="45725" marR="91450" marL="91450">
                    <a:solidFill>
                      <a:srgbClr val="33CCCC"/>
                    </a:solidFill>
                  </a:tcPr>
                </a:tc>
              </a:tr>
              <a:tr h="1071450">
                <a:tc>
                  <a:txBody>
                    <a:bodyPr/>
                    <a:lstStyle/>
                    <a:p>
                      <a:pPr indent="0" lvl="0" marL="0" marR="0" rtl="0" algn="l">
                        <a:lnSpc>
                          <a:spcPct val="100000"/>
                        </a:lnSpc>
                        <a:spcBef>
                          <a:spcPts val="0"/>
                        </a:spcBef>
                        <a:spcAft>
                          <a:spcPts val="0"/>
                        </a:spcAft>
                        <a:buClr>
                          <a:schemeClr val="dk1"/>
                        </a:buClr>
                        <a:buSzPts val="800"/>
                        <a:buFont typeface="Calibri"/>
                        <a:buNone/>
                      </a:pPr>
                      <a:r>
                        <a:rPr lang="fr-FR" sz="800"/>
                        <a:t>- Intégration d’un CMS type WordPress</a:t>
                      </a:r>
                      <a:endParaRPr/>
                    </a:p>
                    <a:p>
                      <a:pPr indent="0" lvl="0" marL="0" marR="0" rtl="0" algn="l">
                        <a:lnSpc>
                          <a:spcPct val="100000"/>
                        </a:lnSpc>
                        <a:spcBef>
                          <a:spcPts val="0"/>
                        </a:spcBef>
                        <a:spcAft>
                          <a:spcPts val="0"/>
                        </a:spcAft>
                        <a:buClr>
                          <a:schemeClr val="dk1"/>
                        </a:buClr>
                        <a:buSzPts val="800"/>
                        <a:buFont typeface="Calibri"/>
                        <a:buNone/>
                      </a:pPr>
                      <a:r>
                        <a:rPr lang="fr-FR" sz="800"/>
                        <a:t>- Préconfiguration 5 pages statiques pré-configurées au contenu simple</a:t>
                      </a:r>
                      <a:endParaRPr/>
                    </a:p>
                    <a:p>
                      <a:pPr indent="0" lvl="0" marL="0" marR="0" rtl="0" algn="l">
                        <a:lnSpc>
                          <a:spcPct val="100000"/>
                        </a:lnSpc>
                        <a:spcBef>
                          <a:spcPts val="0"/>
                        </a:spcBef>
                        <a:spcAft>
                          <a:spcPts val="0"/>
                        </a:spcAft>
                        <a:buClr>
                          <a:schemeClr val="dk1"/>
                        </a:buClr>
                        <a:buSzPts val="800"/>
                        <a:buFont typeface="Calibri"/>
                        <a:buNone/>
                      </a:pPr>
                      <a:r>
                        <a:rPr lang="fr-FR" sz="800"/>
                        <a:t>(intégration d’un module multimédia possible)</a:t>
                      </a:r>
                      <a:endParaRPr/>
                    </a:p>
                    <a:p>
                      <a:pPr indent="0" lvl="0" marL="0" marR="0" rtl="0" algn="l">
                        <a:lnSpc>
                          <a:spcPct val="100000"/>
                        </a:lnSpc>
                        <a:spcBef>
                          <a:spcPts val="0"/>
                        </a:spcBef>
                        <a:spcAft>
                          <a:spcPts val="0"/>
                        </a:spcAft>
                        <a:buClr>
                          <a:schemeClr val="dk1"/>
                        </a:buClr>
                        <a:buSzPts val="800"/>
                        <a:buFont typeface="Calibri"/>
                        <a:buNone/>
                      </a:pPr>
                      <a:r>
                        <a:rPr lang="fr-FR" sz="800"/>
                        <a:t>- Maintenance en condition opérationnelle</a:t>
                      </a:r>
                      <a:endParaRPr/>
                    </a:p>
                  </a:txBody>
                  <a:tcPr marT="45725" marB="45725" marR="91450" marL="91450">
                    <a:solidFill>
                      <a:srgbClr val="E1EFD8"/>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80" name="Shape 980"/>
        <p:cNvGrpSpPr/>
        <p:nvPr/>
      </p:nvGrpSpPr>
      <p:grpSpPr>
        <a:xfrm>
          <a:off x="0" y="0"/>
          <a:ext cx="0" cy="0"/>
          <a:chOff x="0" y="0"/>
          <a:chExt cx="0" cy="0"/>
        </a:xfrm>
      </p:grpSpPr>
      <p:sp>
        <p:nvSpPr>
          <p:cNvPr id="981" name="Google Shape;981;p17"/>
          <p:cNvSpPr txBox="1"/>
          <p:nvPr>
            <p:ph type="title"/>
          </p:nvPr>
        </p:nvSpPr>
        <p:spPr>
          <a:xfrm>
            <a:off x="4871258" y="365125"/>
            <a:ext cx="6482542" cy="35540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C3242"/>
              </a:buClr>
              <a:buSzPts val="1800"/>
              <a:buFont typeface="Arial"/>
              <a:buNone/>
            </a:pPr>
            <a:r>
              <a:rPr lang="fr-FR" cap="none"/>
              <a:t>IMAGINONS LA SUITE DE VOTRE FEUILLE DE ROUTE !</a:t>
            </a:r>
            <a:endParaRPr/>
          </a:p>
        </p:txBody>
      </p:sp>
      <p:grpSp>
        <p:nvGrpSpPr>
          <p:cNvPr id="982" name="Google Shape;982;p17"/>
          <p:cNvGrpSpPr/>
          <p:nvPr/>
        </p:nvGrpSpPr>
        <p:grpSpPr>
          <a:xfrm>
            <a:off x="6625551" y="2036034"/>
            <a:ext cx="4429387" cy="2097248"/>
            <a:chOff x="1151716" y="2096008"/>
            <a:chExt cx="4429387" cy="2097248"/>
          </a:xfrm>
        </p:grpSpPr>
        <p:grpSp>
          <p:nvGrpSpPr>
            <p:cNvPr id="983" name="Google Shape;983;p17"/>
            <p:cNvGrpSpPr/>
            <p:nvPr/>
          </p:nvGrpSpPr>
          <p:grpSpPr>
            <a:xfrm rot="5400000">
              <a:off x="2317785" y="929938"/>
              <a:ext cx="2097248" cy="4429387"/>
              <a:chOff x="4742586" y="1551692"/>
              <a:chExt cx="2097248" cy="4429387"/>
            </a:xfrm>
          </p:grpSpPr>
          <p:pic>
            <p:nvPicPr>
              <p:cNvPr descr="Logicom | Smartphone Le Prime" id="984" name="Google Shape;984;p17"/>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985" name="Google Shape;985;p17"/>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86" name="Google Shape;986;p17"/>
            <p:cNvSpPr/>
            <p:nvPr/>
          </p:nvSpPr>
          <p:spPr>
            <a:xfrm>
              <a:off x="4159200" y="2270659"/>
              <a:ext cx="1015357" cy="166528"/>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grpSp>
          <p:nvGrpSpPr>
            <p:cNvPr id="987" name="Google Shape;987;p17"/>
            <p:cNvGrpSpPr/>
            <p:nvPr/>
          </p:nvGrpSpPr>
          <p:grpSpPr>
            <a:xfrm>
              <a:off x="1609665" y="2284948"/>
              <a:ext cx="142875" cy="68952"/>
              <a:chOff x="2696785" y="1853647"/>
              <a:chExt cx="142875" cy="68952"/>
            </a:xfrm>
          </p:grpSpPr>
          <p:cxnSp>
            <p:nvCxnSpPr>
              <p:cNvPr id="988" name="Google Shape;988;p17"/>
              <p:cNvCxnSpPr/>
              <p:nvPr/>
            </p:nvCxnSpPr>
            <p:spPr>
              <a:xfrm rot="10800000">
                <a:off x="2696785" y="1853647"/>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989" name="Google Shape;989;p17"/>
              <p:cNvCxnSpPr/>
              <p:nvPr/>
            </p:nvCxnSpPr>
            <p:spPr>
              <a:xfrm rot="10800000">
                <a:off x="2696785" y="1888123"/>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990" name="Google Shape;990;p17"/>
              <p:cNvCxnSpPr/>
              <p:nvPr/>
            </p:nvCxnSpPr>
            <p:spPr>
              <a:xfrm rot="10800000">
                <a:off x="2696785" y="1922599"/>
                <a:ext cx="142875" cy="0"/>
              </a:xfrm>
              <a:prstGeom prst="straightConnector1">
                <a:avLst/>
              </a:prstGeom>
              <a:noFill/>
              <a:ln cap="flat" cmpd="sng" w="9525">
                <a:solidFill>
                  <a:schemeClr val="accent1"/>
                </a:solidFill>
                <a:prstDash val="solid"/>
                <a:miter lim="800000"/>
                <a:headEnd len="sm" w="sm" type="none"/>
                <a:tailEnd len="sm" w="sm" type="none"/>
              </a:ln>
            </p:spPr>
          </p:cxnSp>
        </p:grpSp>
        <p:grpSp>
          <p:nvGrpSpPr>
            <p:cNvPr id="991" name="Google Shape;991;p17"/>
            <p:cNvGrpSpPr/>
            <p:nvPr/>
          </p:nvGrpSpPr>
          <p:grpSpPr>
            <a:xfrm>
              <a:off x="2074654" y="2527275"/>
              <a:ext cx="2646141" cy="1437718"/>
              <a:chOff x="3971819" y="3929393"/>
              <a:chExt cx="2646141" cy="1437718"/>
            </a:xfrm>
          </p:grpSpPr>
          <p:pic>
            <p:nvPicPr>
              <p:cNvPr id="992" name="Google Shape;992;p17"/>
              <p:cNvPicPr preferRelativeResize="0"/>
              <p:nvPr/>
            </p:nvPicPr>
            <p:blipFill rotWithShape="1">
              <a:blip r:embed="rId4">
                <a:alphaModFix/>
              </a:blip>
              <a:srcRect b="0" l="0" r="0" t="10791"/>
              <a:stretch/>
            </p:blipFill>
            <p:spPr>
              <a:xfrm>
                <a:off x="3971819" y="3929394"/>
                <a:ext cx="2646141" cy="1437717"/>
              </a:xfrm>
              <a:prstGeom prst="rect">
                <a:avLst/>
              </a:prstGeom>
              <a:noFill/>
              <a:ln cap="flat" cmpd="sng" w="9525">
                <a:solidFill>
                  <a:srgbClr val="BFBFBF"/>
                </a:solidFill>
                <a:prstDash val="solid"/>
                <a:round/>
                <a:headEnd len="sm" w="sm" type="none"/>
                <a:tailEnd len="sm" w="sm" type="none"/>
              </a:ln>
            </p:spPr>
          </p:pic>
          <p:pic>
            <p:nvPicPr>
              <p:cNvPr id="993" name="Google Shape;993;p17"/>
              <p:cNvPicPr preferRelativeResize="0"/>
              <p:nvPr/>
            </p:nvPicPr>
            <p:blipFill rotWithShape="1">
              <a:blip r:embed="rId5">
                <a:alphaModFix/>
              </a:blip>
              <a:srcRect b="86435" l="0" r="0" t="0"/>
              <a:stretch/>
            </p:blipFill>
            <p:spPr>
              <a:xfrm>
                <a:off x="3994660" y="3929393"/>
                <a:ext cx="2623300" cy="790297"/>
              </a:xfrm>
              <a:prstGeom prst="rect">
                <a:avLst/>
              </a:prstGeom>
              <a:noFill/>
              <a:ln>
                <a:noFill/>
              </a:ln>
            </p:spPr>
          </p:pic>
        </p:grpSp>
        <p:cxnSp>
          <p:nvCxnSpPr>
            <p:cNvPr id="994" name="Google Shape;994;p17"/>
            <p:cNvCxnSpPr/>
            <p:nvPr/>
          </p:nvCxnSpPr>
          <p:spPr>
            <a:xfrm rot="10800000">
              <a:off x="1609665" y="2482231"/>
              <a:ext cx="3635104" cy="0"/>
            </a:xfrm>
            <a:prstGeom prst="straightConnector1">
              <a:avLst/>
            </a:prstGeom>
            <a:noFill/>
            <a:ln cap="flat" cmpd="sng" w="9525">
              <a:solidFill>
                <a:schemeClr val="accent1"/>
              </a:solidFill>
              <a:prstDash val="solid"/>
              <a:miter lim="800000"/>
              <a:headEnd len="sm" w="sm" type="none"/>
              <a:tailEnd len="sm" w="sm" type="none"/>
            </a:ln>
          </p:spPr>
        </p:cxnSp>
      </p:grpSp>
      <p:sp>
        <p:nvSpPr>
          <p:cNvPr id="995" name="Google Shape;995;p17"/>
          <p:cNvSpPr txBox="1"/>
          <p:nvPr/>
        </p:nvSpPr>
        <p:spPr>
          <a:xfrm>
            <a:off x="504092" y="3988965"/>
            <a:ext cx="4607169" cy="534313"/>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lang="fr-FR" sz="1200">
                <a:solidFill>
                  <a:srgbClr val="2C3242"/>
                </a:solidFill>
                <a:latin typeface="Arial"/>
                <a:ea typeface="Arial"/>
                <a:cs typeface="Arial"/>
                <a:sym typeface="Arial"/>
              </a:rPr>
              <a:t>Et si mon badge migrait dans mon mobile …?</a:t>
            </a:r>
            <a:endParaRPr/>
          </a:p>
          <a:p>
            <a:pPr indent="0" lvl="0" marL="0" marR="0" rtl="0" algn="l">
              <a:lnSpc>
                <a:spcPct val="153333"/>
              </a:lnSpc>
              <a:spcBef>
                <a:spcPts val="0"/>
              </a:spcBef>
              <a:spcAft>
                <a:spcPts val="0"/>
              </a:spcAft>
              <a:buNone/>
            </a:pPr>
            <a:r>
              <a:rPr lang="fr-FR" sz="1200">
                <a:solidFill>
                  <a:srgbClr val="2C3242"/>
                </a:solidFill>
                <a:latin typeface="Arial"/>
                <a:ea typeface="Arial"/>
                <a:cs typeface="Arial"/>
                <a:sym typeface="Arial"/>
              </a:rPr>
              <a:t>Et si mon SmartPhone me servait de GPS Indoor …?</a:t>
            </a:r>
            <a:endParaRPr/>
          </a:p>
        </p:txBody>
      </p:sp>
      <p:cxnSp>
        <p:nvCxnSpPr>
          <p:cNvPr id="996" name="Google Shape;996;p17"/>
          <p:cNvCxnSpPr>
            <a:stCxn id="997" idx="2"/>
            <a:endCxn id="998" idx="0"/>
          </p:cNvCxnSpPr>
          <p:nvPr/>
        </p:nvCxnSpPr>
        <p:spPr>
          <a:xfrm rot="5400000">
            <a:off x="8815117" y="3798150"/>
            <a:ext cx="790200" cy="990900"/>
          </a:xfrm>
          <a:prstGeom prst="bentConnector3">
            <a:avLst>
              <a:gd fmla="val 50006" name="adj1"/>
            </a:avLst>
          </a:prstGeom>
          <a:noFill/>
          <a:ln cap="flat" cmpd="sng" w="12700">
            <a:solidFill>
              <a:srgbClr val="D8D8D8"/>
            </a:solidFill>
            <a:prstDash val="dash"/>
            <a:miter lim="800000"/>
            <a:headEnd len="sm" w="sm" type="none"/>
            <a:tailEnd len="sm" w="sm" type="none"/>
          </a:ln>
        </p:spPr>
      </p:cxnSp>
      <p:pic>
        <p:nvPicPr>
          <p:cNvPr descr="Wifi Vector Icon 379771 Vector Art at Vecteezy" id="999" name="Google Shape;999;p17"/>
          <p:cNvPicPr preferRelativeResize="0"/>
          <p:nvPr/>
        </p:nvPicPr>
        <p:blipFill rotWithShape="1">
          <a:blip r:embed="rId6">
            <a:alphaModFix/>
          </a:blip>
          <a:srcRect b="0" l="0" r="0" t="0"/>
          <a:stretch/>
        </p:blipFill>
        <p:spPr>
          <a:xfrm rot="2372916">
            <a:off x="10644393" y="1423789"/>
            <a:ext cx="866772" cy="866772"/>
          </a:xfrm>
          <a:prstGeom prst="rect">
            <a:avLst/>
          </a:prstGeom>
          <a:noFill/>
          <a:ln>
            <a:noFill/>
          </a:ln>
        </p:spPr>
      </p:pic>
      <p:cxnSp>
        <p:nvCxnSpPr>
          <p:cNvPr id="1000" name="Google Shape;1000;p17"/>
          <p:cNvCxnSpPr>
            <a:endCxn id="1001" idx="3"/>
          </p:cNvCxnSpPr>
          <p:nvPr/>
        </p:nvCxnSpPr>
        <p:spPr>
          <a:xfrm rot="10800000">
            <a:off x="10154311" y="1471981"/>
            <a:ext cx="646200" cy="342000"/>
          </a:xfrm>
          <a:prstGeom prst="bentConnector3">
            <a:avLst>
              <a:gd fmla="val 50000" name="adj1"/>
            </a:avLst>
          </a:prstGeom>
          <a:noFill/>
          <a:ln cap="flat" cmpd="sng" w="12700">
            <a:solidFill>
              <a:srgbClr val="D8D8D8"/>
            </a:solidFill>
            <a:prstDash val="dash"/>
            <a:miter lim="800000"/>
            <a:headEnd len="sm" w="sm" type="none"/>
            <a:tailEnd len="sm" w="sm" type="none"/>
          </a:ln>
        </p:spPr>
      </p:cxnSp>
      <p:sp>
        <p:nvSpPr>
          <p:cNvPr id="998" name="Google Shape;998;p17"/>
          <p:cNvSpPr/>
          <p:nvPr/>
        </p:nvSpPr>
        <p:spPr>
          <a:xfrm>
            <a:off x="6352010" y="4688797"/>
            <a:ext cx="4725769" cy="1080030"/>
          </a:xfrm>
          <a:prstGeom prst="roundRect">
            <a:avLst>
              <a:gd fmla="val 16667" name="adj"/>
            </a:avLst>
          </a:prstGeom>
          <a:noFill/>
          <a:ln cap="flat" cmpd="sng" w="12700">
            <a:solidFill>
              <a:srgbClr val="D8D8D8"/>
            </a:solidFill>
            <a:prstDash val="dash"/>
            <a:miter lim="800000"/>
            <a:headEnd len="sm" w="sm" type="none"/>
            <a:tailEnd len="sm" w="sm" type="none"/>
          </a:ln>
        </p:spPr>
        <p:txBody>
          <a:bodyPr anchorCtr="0" anchor="t" bIns="45700" lIns="91425" spcFirstLastPara="1" rIns="91425" wrap="square" tIns="45700">
            <a:noAutofit/>
          </a:bodyPr>
          <a:lstStyle/>
          <a:p>
            <a:pPr indent="-171450" lvl="0" marL="171450" marR="0" rtl="0" algn="l">
              <a:lnSpc>
                <a:spcPct val="153333"/>
              </a:lnSpc>
              <a:spcBef>
                <a:spcPts val="0"/>
              </a:spcBef>
              <a:spcAft>
                <a:spcPts val="0"/>
              </a:spcAft>
              <a:buClr>
                <a:srgbClr val="2C3242"/>
              </a:buClr>
              <a:buSzPts val="1200"/>
              <a:buFont typeface="Arial"/>
              <a:buChar char="-"/>
            </a:pPr>
            <a:r>
              <a:rPr b="1" i="0" lang="fr-FR" sz="1200" u="none" cap="none" strike="noStrike">
                <a:solidFill>
                  <a:srgbClr val="2C3242"/>
                </a:solidFill>
                <a:latin typeface="Arial"/>
                <a:ea typeface="Arial"/>
                <a:cs typeface="Arial"/>
                <a:sym typeface="Arial"/>
              </a:rPr>
              <a:t>Accès</a:t>
            </a:r>
            <a:r>
              <a:rPr b="0" i="0" lang="fr-FR" sz="1200" u="none" cap="none" strike="noStrike">
                <a:solidFill>
                  <a:srgbClr val="2C3242"/>
                </a:solidFill>
                <a:latin typeface="Arial"/>
                <a:ea typeface="Arial"/>
                <a:cs typeface="Arial"/>
                <a:sym typeface="Arial"/>
              </a:rPr>
              <a:t> aux zones de travail</a:t>
            </a:r>
            <a:endParaRPr/>
          </a:p>
          <a:p>
            <a:pPr indent="-171450" lvl="0" marL="171450" marR="0" rtl="0" algn="l">
              <a:lnSpc>
                <a:spcPct val="153333"/>
              </a:lnSpc>
              <a:spcBef>
                <a:spcPts val="0"/>
              </a:spcBef>
              <a:spcAft>
                <a:spcPts val="0"/>
              </a:spcAft>
              <a:buClr>
                <a:srgbClr val="2C3242"/>
              </a:buClr>
              <a:buSzPts val="1200"/>
              <a:buFont typeface="Arial"/>
              <a:buChar char="-"/>
            </a:pPr>
            <a:r>
              <a:rPr b="0" i="0" lang="fr-FR" sz="1200" u="none" cap="none" strike="noStrike">
                <a:solidFill>
                  <a:srgbClr val="2C3242"/>
                </a:solidFill>
                <a:latin typeface="Arial"/>
                <a:ea typeface="Arial"/>
                <a:cs typeface="Arial"/>
                <a:sym typeface="Arial"/>
              </a:rPr>
              <a:t>Accès et compte</a:t>
            </a:r>
            <a:r>
              <a:rPr b="1" i="0" lang="fr-FR" sz="1200" u="none" cap="none" strike="noStrike">
                <a:solidFill>
                  <a:srgbClr val="2C3242"/>
                </a:solidFill>
                <a:latin typeface="Arial"/>
                <a:ea typeface="Arial"/>
                <a:cs typeface="Arial"/>
                <a:sym typeface="Arial"/>
              </a:rPr>
              <a:t> RIE</a:t>
            </a:r>
            <a:endParaRPr/>
          </a:p>
          <a:p>
            <a:pPr indent="-171450" lvl="0" marL="171450" marR="0" rtl="0" algn="l">
              <a:lnSpc>
                <a:spcPct val="153333"/>
              </a:lnSpc>
              <a:spcBef>
                <a:spcPts val="0"/>
              </a:spcBef>
              <a:spcAft>
                <a:spcPts val="0"/>
              </a:spcAft>
              <a:buClr>
                <a:srgbClr val="2C3242"/>
              </a:buClr>
              <a:buSzPts val="1200"/>
              <a:buFont typeface="Arial"/>
              <a:buChar char="-"/>
            </a:pPr>
            <a:r>
              <a:rPr b="0" i="0" lang="fr-FR" sz="1200" u="none" cap="none" strike="noStrike">
                <a:solidFill>
                  <a:srgbClr val="2C3242"/>
                </a:solidFill>
                <a:latin typeface="Arial"/>
                <a:ea typeface="Arial"/>
                <a:cs typeface="Arial"/>
                <a:sym typeface="Arial"/>
              </a:rPr>
              <a:t>Compte </a:t>
            </a:r>
            <a:r>
              <a:rPr b="1" i="0" lang="fr-FR" sz="1200" u="none" cap="none" strike="noStrike">
                <a:solidFill>
                  <a:srgbClr val="2C3242"/>
                </a:solidFill>
                <a:latin typeface="Arial"/>
                <a:ea typeface="Arial"/>
                <a:cs typeface="Arial"/>
                <a:sym typeface="Arial"/>
              </a:rPr>
              <a:t>machine à café</a:t>
            </a:r>
            <a:endParaRPr/>
          </a:p>
          <a:p>
            <a:pPr indent="-171450" lvl="0" marL="171450" marR="0" rtl="0" algn="l">
              <a:lnSpc>
                <a:spcPct val="153333"/>
              </a:lnSpc>
              <a:spcBef>
                <a:spcPts val="0"/>
              </a:spcBef>
              <a:spcAft>
                <a:spcPts val="0"/>
              </a:spcAft>
              <a:buClr>
                <a:srgbClr val="2C3242"/>
              </a:buClr>
              <a:buSzPts val="1200"/>
              <a:buFont typeface="Arial"/>
              <a:buChar char="-"/>
            </a:pPr>
            <a:r>
              <a:rPr b="0" i="0" lang="fr-FR" sz="1200" u="none" cap="none" strike="noStrike">
                <a:solidFill>
                  <a:srgbClr val="2C3242"/>
                </a:solidFill>
                <a:latin typeface="Arial"/>
                <a:ea typeface="Arial"/>
                <a:cs typeface="Arial"/>
                <a:sym typeface="Arial"/>
              </a:rPr>
              <a:t>Compte </a:t>
            </a:r>
            <a:r>
              <a:rPr b="1" i="0" lang="fr-FR" sz="1200" u="none" cap="none" strike="noStrike">
                <a:solidFill>
                  <a:srgbClr val="2C3242"/>
                </a:solidFill>
                <a:latin typeface="Arial"/>
                <a:ea typeface="Arial"/>
                <a:cs typeface="Arial"/>
                <a:sym typeface="Arial"/>
              </a:rPr>
              <a:t>frigos connectés</a:t>
            </a:r>
            <a:endParaRPr b="1" i="0" sz="1200" u="none" cap="none" strike="noStrike">
              <a:solidFill>
                <a:srgbClr val="2C3242"/>
              </a:solidFill>
              <a:latin typeface="Arial"/>
              <a:ea typeface="Arial"/>
              <a:cs typeface="Arial"/>
              <a:sym typeface="Arial"/>
            </a:endParaRPr>
          </a:p>
          <a:p>
            <a:pPr indent="-171450" lvl="0" marL="171450" marR="0" rtl="0" algn="l">
              <a:lnSpc>
                <a:spcPct val="153333"/>
              </a:lnSpc>
              <a:spcBef>
                <a:spcPts val="0"/>
              </a:spcBef>
              <a:spcAft>
                <a:spcPts val="0"/>
              </a:spcAft>
              <a:buClr>
                <a:srgbClr val="2C3242"/>
              </a:buClr>
              <a:buSzPts val="1200"/>
              <a:buFont typeface="Arial"/>
              <a:buChar char="-"/>
            </a:pPr>
            <a:r>
              <a:rPr b="0" i="0" lang="fr-FR" sz="1200" u="none" cap="none" strike="noStrike">
                <a:solidFill>
                  <a:srgbClr val="2C3242"/>
                </a:solidFill>
                <a:latin typeface="Arial"/>
                <a:ea typeface="Arial"/>
                <a:cs typeface="Arial"/>
                <a:sym typeface="Arial"/>
              </a:rPr>
              <a:t>Accès aux </a:t>
            </a:r>
            <a:r>
              <a:rPr b="1" i="0" lang="fr-FR" sz="1200" u="none" cap="none" strike="noStrike">
                <a:solidFill>
                  <a:srgbClr val="2C3242"/>
                </a:solidFill>
                <a:latin typeface="Arial"/>
                <a:ea typeface="Arial"/>
                <a:cs typeface="Arial"/>
                <a:sym typeface="Arial"/>
              </a:rPr>
              <a:t>casiers connectés</a:t>
            </a:r>
            <a:endParaRPr b="1" i="0" sz="1200" u="none" cap="none" strike="noStrike">
              <a:solidFill>
                <a:srgbClr val="2C3242"/>
              </a:solidFill>
              <a:latin typeface="Arial"/>
              <a:ea typeface="Arial"/>
              <a:cs typeface="Arial"/>
              <a:sym typeface="Arial"/>
            </a:endParaRPr>
          </a:p>
          <a:p>
            <a:pPr indent="-171450" lvl="0" marL="171450" marR="0" rtl="0" algn="l">
              <a:lnSpc>
                <a:spcPct val="153333"/>
              </a:lnSpc>
              <a:spcBef>
                <a:spcPts val="0"/>
              </a:spcBef>
              <a:spcAft>
                <a:spcPts val="0"/>
              </a:spcAft>
              <a:buClr>
                <a:srgbClr val="2C3242"/>
              </a:buClr>
              <a:buSzPts val="1200"/>
              <a:buFont typeface="Arial"/>
              <a:buChar char="-"/>
            </a:pPr>
            <a:r>
              <a:rPr b="0" i="0" lang="fr-FR" sz="1200" u="none" cap="none" strike="noStrike">
                <a:solidFill>
                  <a:srgbClr val="2C3242"/>
                </a:solidFill>
                <a:latin typeface="Arial"/>
                <a:ea typeface="Arial"/>
                <a:cs typeface="Arial"/>
                <a:sym typeface="Arial"/>
              </a:rPr>
              <a:t>Compte </a:t>
            </a:r>
            <a:r>
              <a:rPr b="1" i="0" lang="fr-FR" sz="1200" u="none" cap="none" strike="noStrike">
                <a:solidFill>
                  <a:srgbClr val="2C3242"/>
                </a:solidFill>
                <a:latin typeface="Arial"/>
                <a:ea typeface="Arial"/>
                <a:cs typeface="Arial"/>
                <a:sym typeface="Arial"/>
              </a:rPr>
              <a:t>imprimante</a:t>
            </a:r>
            <a:endParaRPr b="1" i="0" sz="1200" u="none" cap="none" strike="noStrike">
              <a:solidFill>
                <a:srgbClr val="2C3242"/>
              </a:solidFill>
              <a:latin typeface="Arial"/>
              <a:ea typeface="Arial"/>
              <a:cs typeface="Arial"/>
              <a:sym typeface="Arial"/>
            </a:endParaRPr>
          </a:p>
          <a:p>
            <a:pPr indent="-171450" lvl="0" marL="171450" marR="0" rtl="0" algn="l">
              <a:lnSpc>
                <a:spcPct val="153333"/>
              </a:lnSpc>
              <a:spcBef>
                <a:spcPts val="0"/>
              </a:spcBef>
              <a:spcAft>
                <a:spcPts val="0"/>
              </a:spcAft>
              <a:buClr>
                <a:srgbClr val="2C3242"/>
              </a:buClr>
              <a:buSzPts val="1200"/>
              <a:buFont typeface="Arial"/>
              <a:buChar char="-"/>
            </a:pPr>
            <a:r>
              <a:rPr b="1" i="0" lang="fr-FR" sz="1200" u="none" cap="none" strike="noStrike">
                <a:solidFill>
                  <a:srgbClr val="2C3242"/>
                </a:solidFill>
                <a:latin typeface="Arial"/>
                <a:ea typeface="Arial"/>
                <a:cs typeface="Arial"/>
                <a:sym typeface="Arial"/>
              </a:rPr>
              <a:t>…</a:t>
            </a:r>
            <a:endParaRPr/>
          </a:p>
        </p:txBody>
      </p:sp>
      <p:sp>
        <p:nvSpPr>
          <p:cNvPr id="1001" name="Google Shape;1001;p17"/>
          <p:cNvSpPr/>
          <p:nvPr/>
        </p:nvSpPr>
        <p:spPr>
          <a:xfrm>
            <a:off x="8897588" y="1294276"/>
            <a:ext cx="1256723" cy="355410"/>
          </a:xfrm>
          <a:prstGeom prst="roundRect">
            <a:avLst>
              <a:gd fmla="val 16667" name="adj"/>
            </a:avLst>
          </a:prstGeom>
          <a:noFill/>
          <a:ln cap="flat" cmpd="sng" w="12700">
            <a:solidFill>
              <a:srgbClr val="D8D8D8"/>
            </a:solidFill>
            <a:prstDash val="dash"/>
            <a:miter lim="800000"/>
            <a:headEnd len="sm" w="sm" type="none"/>
            <a:tailEnd len="sm" w="sm" type="none"/>
          </a:ln>
        </p:spPr>
        <p:txBody>
          <a:bodyPr anchorCtr="0" anchor="t" bIns="45700" lIns="91425" spcFirstLastPara="1" rIns="91425" wrap="square" tIns="45700">
            <a:noAutofit/>
          </a:bodyPr>
          <a:lstStyle/>
          <a:p>
            <a:pPr indent="-171450" lvl="0" marL="171450" marR="0" rtl="0" algn="l">
              <a:lnSpc>
                <a:spcPct val="153333"/>
              </a:lnSpc>
              <a:spcBef>
                <a:spcPts val="0"/>
              </a:spcBef>
              <a:spcAft>
                <a:spcPts val="0"/>
              </a:spcAft>
              <a:buClr>
                <a:srgbClr val="2C3242"/>
              </a:buClr>
              <a:buSzPts val="1200"/>
              <a:buFont typeface="Arial"/>
              <a:buChar char="-"/>
            </a:pPr>
            <a:r>
              <a:rPr b="1" i="0" lang="fr-FR" sz="1200" u="none" cap="none" strike="noStrike">
                <a:solidFill>
                  <a:srgbClr val="2C3242"/>
                </a:solidFill>
                <a:latin typeface="Arial"/>
                <a:ea typeface="Arial"/>
                <a:cs typeface="Arial"/>
                <a:sym typeface="Arial"/>
              </a:rPr>
              <a:t>GPS Indoor</a:t>
            </a:r>
            <a:endParaRPr/>
          </a:p>
        </p:txBody>
      </p:sp>
      <p:sp>
        <p:nvSpPr>
          <p:cNvPr id="1002" name="Google Shape;1002;p17"/>
          <p:cNvSpPr/>
          <p:nvPr/>
        </p:nvSpPr>
        <p:spPr>
          <a:xfrm rot="5400000">
            <a:off x="1818769" y="2842300"/>
            <a:ext cx="883688" cy="4521224"/>
          </a:xfrm>
          <a:prstGeom prst="round2SameRect">
            <a:avLst>
              <a:gd fmla="val 15290" name="adj1"/>
              <a:gd fmla="val 0" name="adj2"/>
            </a:avLst>
          </a:prstGeom>
          <a:solidFill>
            <a:srgbClr val="4294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3" name="Google Shape;1003;p17"/>
          <p:cNvSpPr txBox="1"/>
          <p:nvPr/>
        </p:nvSpPr>
        <p:spPr>
          <a:xfrm>
            <a:off x="504093" y="4720372"/>
            <a:ext cx="3569144" cy="765081"/>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chemeClr val="lt1"/>
                </a:solidFill>
                <a:latin typeface="Arial"/>
                <a:ea typeface="Arial"/>
                <a:cs typeface="Arial"/>
                <a:sym typeface="Arial"/>
              </a:rPr>
              <a:t>Vous avez des idées </a:t>
            </a:r>
            <a:r>
              <a:rPr lang="fr-FR" sz="1200">
                <a:solidFill>
                  <a:schemeClr val="lt1"/>
                </a:solidFill>
                <a:latin typeface="Arial"/>
                <a:ea typeface="Arial"/>
                <a:cs typeface="Arial"/>
                <a:sym typeface="Arial"/>
              </a:rPr>
              <a:t>et </a:t>
            </a:r>
            <a:r>
              <a:rPr b="1" lang="fr-FR" sz="1200">
                <a:solidFill>
                  <a:schemeClr val="lt1"/>
                </a:solidFill>
                <a:latin typeface="Arial"/>
                <a:ea typeface="Arial"/>
                <a:cs typeface="Arial"/>
                <a:sym typeface="Arial"/>
              </a:rPr>
              <a:t>nous aussi </a:t>
            </a:r>
            <a:r>
              <a:rPr lang="fr-FR" sz="1200">
                <a:solidFill>
                  <a:schemeClr val="lt1"/>
                </a:solidFill>
                <a:latin typeface="Arial"/>
                <a:ea typeface="Arial"/>
                <a:cs typeface="Arial"/>
                <a:sym typeface="Arial"/>
              </a:rPr>
              <a:t>!</a:t>
            </a:r>
            <a:endParaRPr/>
          </a:p>
          <a:p>
            <a:pPr indent="0" lvl="0" marL="0" marR="0" rtl="0" algn="l">
              <a:lnSpc>
                <a:spcPct val="153333"/>
              </a:lnSpc>
              <a:spcBef>
                <a:spcPts val="0"/>
              </a:spcBef>
              <a:spcAft>
                <a:spcPts val="0"/>
              </a:spcAft>
              <a:buNone/>
            </a:pPr>
            <a:r>
              <a:rPr lang="fr-FR" sz="1200">
                <a:solidFill>
                  <a:schemeClr val="lt1"/>
                </a:solidFill>
                <a:latin typeface="Arial"/>
                <a:ea typeface="Arial"/>
                <a:cs typeface="Arial"/>
                <a:sym typeface="Arial"/>
              </a:rPr>
              <a:t>Et si nous les </a:t>
            </a:r>
            <a:r>
              <a:rPr b="1" lang="fr-FR" sz="1200">
                <a:solidFill>
                  <a:schemeClr val="lt1"/>
                </a:solidFill>
                <a:latin typeface="Arial"/>
                <a:ea typeface="Arial"/>
                <a:cs typeface="Arial"/>
                <a:sym typeface="Arial"/>
              </a:rPr>
              <a:t>transformions ensemble </a:t>
            </a:r>
            <a:r>
              <a:rPr lang="fr-FR" sz="1200">
                <a:solidFill>
                  <a:schemeClr val="lt1"/>
                </a:solidFill>
                <a:latin typeface="Arial"/>
                <a:ea typeface="Arial"/>
                <a:cs typeface="Arial"/>
                <a:sym typeface="Arial"/>
              </a:rPr>
              <a:t>pour </a:t>
            </a:r>
            <a:r>
              <a:rPr b="1" lang="fr-FR" sz="1200">
                <a:solidFill>
                  <a:schemeClr val="lt1"/>
                </a:solidFill>
                <a:latin typeface="Arial"/>
                <a:ea typeface="Arial"/>
                <a:cs typeface="Arial"/>
                <a:sym typeface="Arial"/>
              </a:rPr>
              <a:t>aller plus loin dans l’expérience utilisateur</a:t>
            </a:r>
            <a:r>
              <a:rPr lang="fr-FR" sz="1200">
                <a:solidFill>
                  <a:schemeClr val="lt1"/>
                </a:solidFill>
                <a:latin typeface="Arial"/>
                <a:ea typeface="Arial"/>
                <a:cs typeface="Arial"/>
                <a:sym typeface="Arial"/>
              </a:rPr>
              <a:t> ?</a:t>
            </a:r>
            <a:endParaRPr/>
          </a:p>
        </p:txBody>
      </p:sp>
      <p:sp>
        <p:nvSpPr>
          <p:cNvPr id="1004" name="Google Shape;1004;p17"/>
          <p:cNvSpPr txBox="1"/>
          <p:nvPr/>
        </p:nvSpPr>
        <p:spPr>
          <a:xfrm>
            <a:off x="504092" y="2347815"/>
            <a:ext cx="5263662" cy="1323439"/>
          </a:xfrm>
          <a:prstGeom prst="rect">
            <a:avLst/>
          </a:prstGeom>
          <a:noFill/>
          <a:ln>
            <a:noFill/>
          </a:ln>
        </p:spPr>
        <p:txBody>
          <a:bodyPr anchorCtr="0" anchor="t" bIns="45700" lIns="91425" spcFirstLastPara="1" rIns="91425" wrap="square" tIns="45700">
            <a:spAutoFit/>
          </a:bodyPr>
          <a:lstStyle/>
          <a:p>
            <a:pPr indent="0" lvl="0" marL="0" marR="0" rtl="0" algn="l">
              <a:lnSpc>
                <a:spcPct val="113809"/>
              </a:lnSpc>
              <a:spcBef>
                <a:spcPts val="0"/>
              </a:spcBef>
              <a:spcAft>
                <a:spcPts val="0"/>
              </a:spcAft>
              <a:buNone/>
            </a:pPr>
            <a:r>
              <a:rPr b="1" lang="fr-FR" sz="4200">
                <a:solidFill>
                  <a:srgbClr val="4294CF"/>
                </a:solidFill>
                <a:latin typeface="Arial"/>
                <a:ea typeface="Arial"/>
                <a:cs typeface="Arial"/>
                <a:sym typeface="Arial"/>
              </a:rPr>
              <a:t>Co-construisons</a:t>
            </a:r>
            <a:endParaRPr b="1" sz="4200">
              <a:solidFill>
                <a:srgbClr val="4294CF"/>
              </a:solidFill>
              <a:latin typeface="Arial"/>
              <a:ea typeface="Arial"/>
              <a:cs typeface="Arial"/>
              <a:sym typeface="Arial"/>
            </a:endParaRPr>
          </a:p>
          <a:p>
            <a:pPr indent="0" lvl="0" marL="0" marR="0" rtl="0" algn="l">
              <a:lnSpc>
                <a:spcPct val="113809"/>
              </a:lnSpc>
              <a:spcBef>
                <a:spcPts val="0"/>
              </a:spcBef>
              <a:spcAft>
                <a:spcPts val="0"/>
              </a:spcAft>
              <a:buNone/>
            </a:pPr>
            <a:r>
              <a:rPr b="1" lang="fr-FR" sz="4200">
                <a:solidFill>
                  <a:srgbClr val="2C3242"/>
                </a:solidFill>
                <a:latin typeface="Arial"/>
                <a:ea typeface="Arial"/>
                <a:cs typeface="Arial"/>
                <a:sym typeface="Arial"/>
              </a:rPr>
              <a:t>la suite !</a:t>
            </a:r>
            <a:endParaRPr sz="4200">
              <a:solidFill>
                <a:srgbClr val="2C3242"/>
              </a:solidFill>
              <a:latin typeface="Arial"/>
              <a:ea typeface="Arial"/>
              <a:cs typeface="Arial"/>
              <a:sym typeface="Arial"/>
            </a:endParaRPr>
          </a:p>
        </p:txBody>
      </p:sp>
      <p:sp>
        <p:nvSpPr>
          <p:cNvPr id="1005" name="Google Shape;1005;p17"/>
          <p:cNvSpPr/>
          <p:nvPr/>
        </p:nvSpPr>
        <p:spPr>
          <a:xfrm>
            <a:off x="9223899" y="3671254"/>
            <a:ext cx="930412" cy="1999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QR code PNG" id="997" name="Google Shape;997;p17"/>
          <p:cNvPicPr preferRelativeResize="0"/>
          <p:nvPr/>
        </p:nvPicPr>
        <p:blipFill rotWithShape="1">
          <a:blip r:embed="rId7">
            <a:alphaModFix/>
          </a:blip>
          <a:srcRect b="0" l="0" r="0" t="0"/>
          <a:stretch/>
        </p:blipFill>
        <p:spPr>
          <a:xfrm>
            <a:off x="9525949" y="3539064"/>
            <a:ext cx="359436" cy="3594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18"/>
          <p:cNvSpPr txBox="1"/>
          <p:nvPr>
            <p:ph type="title"/>
          </p:nvPr>
        </p:nvSpPr>
        <p:spPr>
          <a:xfrm>
            <a:off x="4871258" y="365125"/>
            <a:ext cx="6482542" cy="35540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C3242"/>
              </a:buClr>
              <a:buSzPts val="1800"/>
              <a:buFont typeface="Arial"/>
              <a:buNone/>
            </a:pPr>
            <a:r>
              <a:rPr lang="fr-FR" cap="none"/>
              <a:t>CONTACTS</a:t>
            </a:r>
            <a:endParaRPr/>
          </a:p>
        </p:txBody>
      </p:sp>
      <p:sp>
        <p:nvSpPr>
          <p:cNvPr id="1011" name="Google Shape;1011;p18"/>
          <p:cNvSpPr txBox="1"/>
          <p:nvPr>
            <p:ph idx="1" type="body"/>
          </p:nvPr>
        </p:nvSpPr>
        <p:spPr>
          <a:xfrm>
            <a:off x="2299019" y="3190643"/>
            <a:ext cx="2590799" cy="31432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Clr>
                <a:schemeClr val="lt1"/>
              </a:buClr>
              <a:buSzPct val="100000"/>
              <a:buNone/>
            </a:pPr>
            <a:r>
              <a:t/>
            </a:r>
            <a:endParaRPr/>
          </a:p>
        </p:txBody>
      </p:sp>
      <p:sp>
        <p:nvSpPr>
          <p:cNvPr id="1012" name="Google Shape;1012;p18"/>
          <p:cNvSpPr txBox="1"/>
          <p:nvPr>
            <p:ph idx="2" type="body"/>
          </p:nvPr>
        </p:nvSpPr>
        <p:spPr>
          <a:xfrm>
            <a:off x="2299019" y="3514493"/>
            <a:ext cx="2590799" cy="44767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D0CECE"/>
              </a:buClr>
              <a:buSzPts val="1200"/>
              <a:buNone/>
            </a:pPr>
            <a:r>
              <a:t/>
            </a:r>
            <a:endParaRPr/>
          </a:p>
        </p:txBody>
      </p:sp>
      <p:sp>
        <p:nvSpPr>
          <p:cNvPr id="1013" name="Google Shape;1013;p18"/>
          <p:cNvSpPr txBox="1"/>
          <p:nvPr>
            <p:ph idx="3" type="body"/>
          </p:nvPr>
        </p:nvSpPr>
        <p:spPr>
          <a:xfrm>
            <a:off x="2075181" y="3974289"/>
            <a:ext cx="3038475" cy="58795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1200"/>
              <a:buNone/>
            </a:pPr>
            <a:r>
              <a:t/>
            </a:r>
            <a:endParaRPr/>
          </a:p>
        </p:txBody>
      </p:sp>
      <p:sp>
        <p:nvSpPr>
          <p:cNvPr id="1014" name="Google Shape;1014;p18"/>
          <p:cNvSpPr txBox="1"/>
          <p:nvPr>
            <p:ph idx="4" type="body"/>
          </p:nvPr>
        </p:nvSpPr>
        <p:spPr>
          <a:xfrm>
            <a:off x="7532602" y="3377983"/>
            <a:ext cx="1419225" cy="261937"/>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chemeClr val="lt1"/>
              </a:buClr>
              <a:buSzPct val="100000"/>
              <a:buNone/>
            </a:pPr>
            <a:r>
              <a:t/>
            </a:r>
            <a:endParaRPr/>
          </a:p>
        </p:txBody>
      </p:sp>
      <p:sp>
        <p:nvSpPr>
          <p:cNvPr id="1015" name="Google Shape;1015;p18"/>
          <p:cNvSpPr txBox="1"/>
          <p:nvPr>
            <p:ph idx="5" type="body"/>
          </p:nvPr>
        </p:nvSpPr>
        <p:spPr>
          <a:xfrm>
            <a:off x="7318289" y="3701834"/>
            <a:ext cx="1852612" cy="2619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D0CECE"/>
              </a:buClr>
              <a:buSzPts val="1200"/>
              <a:buNone/>
            </a:pPr>
            <a:r>
              <a:t/>
            </a:r>
            <a:endParaRPr/>
          </a:p>
        </p:txBody>
      </p:sp>
      <p:sp>
        <p:nvSpPr>
          <p:cNvPr id="1016" name="Google Shape;1016;p18"/>
          <p:cNvSpPr txBox="1"/>
          <p:nvPr>
            <p:ph idx="6" type="body"/>
          </p:nvPr>
        </p:nvSpPr>
        <p:spPr>
          <a:xfrm>
            <a:off x="7289714" y="3942554"/>
            <a:ext cx="1928812" cy="58795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12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1" name="Shape 131"/>
        <p:cNvGrpSpPr/>
        <p:nvPr/>
      </p:nvGrpSpPr>
      <p:grpSpPr>
        <a:xfrm>
          <a:off x="0" y="0"/>
          <a:ext cx="0" cy="0"/>
          <a:chOff x="0" y="0"/>
          <a:chExt cx="0" cy="0"/>
        </a:xfrm>
      </p:grpSpPr>
      <p:sp>
        <p:nvSpPr>
          <p:cNvPr id="132" name="Google Shape;132;p2"/>
          <p:cNvSpPr/>
          <p:nvPr/>
        </p:nvSpPr>
        <p:spPr>
          <a:xfrm rot="-5400000">
            <a:off x="8001001" y="1428750"/>
            <a:ext cx="3228978" cy="5153027"/>
          </a:xfrm>
          <a:prstGeom prst="round2SameRect">
            <a:avLst>
              <a:gd fmla="val 15290" name="adj1"/>
              <a:gd fmla="val 0" name="adj2"/>
            </a:avLst>
          </a:prstGeom>
          <a:solidFill>
            <a:srgbClr val="4294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2"/>
          <p:cNvSpPr txBox="1"/>
          <p:nvPr>
            <p:ph type="title"/>
          </p:nvPr>
        </p:nvSpPr>
        <p:spPr>
          <a:xfrm>
            <a:off x="4871258" y="365125"/>
            <a:ext cx="6482542" cy="35540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C3242"/>
              </a:buClr>
              <a:buSzPts val="1800"/>
              <a:buFont typeface="Arial"/>
              <a:buNone/>
            </a:pPr>
            <a:r>
              <a:rPr lang="fr-FR" cap="none"/>
              <a:t>LA VOIX DES SALARIÉS</a:t>
            </a:r>
            <a:endParaRPr/>
          </a:p>
        </p:txBody>
      </p:sp>
      <p:sp>
        <p:nvSpPr>
          <p:cNvPr id="134" name="Google Shape;134;p2"/>
          <p:cNvSpPr/>
          <p:nvPr/>
        </p:nvSpPr>
        <p:spPr>
          <a:xfrm>
            <a:off x="2020367" y="4413153"/>
            <a:ext cx="1800260" cy="2458339"/>
          </a:xfrm>
          <a:custGeom>
            <a:rect b="b" l="l" r="r" t="t"/>
            <a:pathLst>
              <a:path extrusionOk="0" h="6311" w="4621">
                <a:moveTo>
                  <a:pt x="3435" y="4364"/>
                </a:moveTo>
                <a:lnTo>
                  <a:pt x="3435" y="4364"/>
                </a:lnTo>
                <a:cubicBezTo>
                  <a:pt x="3794" y="3641"/>
                  <a:pt x="3730" y="3161"/>
                  <a:pt x="3807" y="2758"/>
                </a:cubicBezTo>
                <a:cubicBezTo>
                  <a:pt x="3884" y="2355"/>
                  <a:pt x="4108" y="1996"/>
                  <a:pt x="4223" y="1830"/>
                </a:cubicBezTo>
                <a:cubicBezTo>
                  <a:pt x="4363" y="1631"/>
                  <a:pt x="4620" y="1196"/>
                  <a:pt x="4568" y="1075"/>
                </a:cubicBezTo>
                <a:cubicBezTo>
                  <a:pt x="4466" y="832"/>
                  <a:pt x="4140" y="1395"/>
                  <a:pt x="3922" y="1702"/>
                </a:cubicBezTo>
                <a:cubicBezTo>
                  <a:pt x="3698" y="2003"/>
                  <a:pt x="3487" y="2163"/>
                  <a:pt x="3410" y="2150"/>
                </a:cubicBezTo>
                <a:cubicBezTo>
                  <a:pt x="3340" y="2131"/>
                  <a:pt x="3493" y="1696"/>
                  <a:pt x="3608" y="1299"/>
                </a:cubicBezTo>
                <a:cubicBezTo>
                  <a:pt x="3800" y="646"/>
                  <a:pt x="3909" y="358"/>
                  <a:pt x="3698" y="307"/>
                </a:cubicBezTo>
                <a:cubicBezTo>
                  <a:pt x="3442" y="249"/>
                  <a:pt x="3333" y="966"/>
                  <a:pt x="3192" y="1356"/>
                </a:cubicBezTo>
                <a:cubicBezTo>
                  <a:pt x="3058" y="1715"/>
                  <a:pt x="2968" y="1900"/>
                  <a:pt x="2834" y="1887"/>
                </a:cubicBezTo>
                <a:cubicBezTo>
                  <a:pt x="2776" y="1881"/>
                  <a:pt x="2739" y="1606"/>
                  <a:pt x="2726" y="1030"/>
                </a:cubicBezTo>
                <a:cubicBezTo>
                  <a:pt x="2713" y="185"/>
                  <a:pt x="2694" y="0"/>
                  <a:pt x="2566" y="6"/>
                </a:cubicBezTo>
                <a:cubicBezTo>
                  <a:pt x="2265" y="19"/>
                  <a:pt x="2323" y="524"/>
                  <a:pt x="2304" y="960"/>
                </a:cubicBezTo>
                <a:cubicBezTo>
                  <a:pt x="2291" y="1395"/>
                  <a:pt x="2336" y="1843"/>
                  <a:pt x="2297" y="1856"/>
                </a:cubicBezTo>
                <a:cubicBezTo>
                  <a:pt x="2137" y="1932"/>
                  <a:pt x="2022" y="1382"/>
                  <a:pt x="1862" y="979"/>
                </a:cubicBezTo>
                <a:cubicBezTo>
                  <a:pt x="1702" y="582"/>
                  <a:pt x="1587" y="19"/>
                  <a:pt x="1337" y="281"/>
                </a:cubicBezTo>
                <a:cubicBezTo>
                  <a:pt x="1165" y="467"/>
                  <a:pt x="1408" y="1222"/>
                  <a:pt x="1600" y="1689"/>
                </a:cubicBezTo>
                <a:cubicBezTo>
                  <a:pt x="1785" y="2150"/>
                  <a:pt x="1869" y="2527"/>
                  <a:pt x="1677" y="2720"/>
                </a:cubicBezTo>
                <a:cubicBezTo>
                  <a:pt x="1408" y="2982"/>
                  <a:pt x="1229" y="2783"/>
                  <a:pt x="915" y="2585"/>
                </a:cubicBezTo>
                <a:cubicBezTo>
                  <a:pt x="595" y="2387"/>
                  <a:pt x="294" y="2374"/>
                  <a:pt x="147" y="2540"/>
                </a:cubicBezTo>
                <a:cubicBezTo>
                  <a:pt x="0" y="2713"/>
                  <a:pt x="70" y="2879"/>
                  <a:pt x="153" y="2848"/>
                </a:cubicBezTo>
                <a:cubicBezTo>
                  <a:pt x="237" y="2816"/>
                  <a:pt x="352" y="2854"/>
                  <a:pt x="608" y="3020"/>
                </a:cubicBezTo>
                <a:cubicBezTo>
                  <a:pt x="864" y="3187"/>
                  <a:pt x="998" y="3462"/>
                  <a:pt x="1382" y="3686"/>
                </a:cubicBezTo>
                <a:cubicBezTo>
                  <a:pt x="1772" y="3910"/>
                  <a:pt x="1881" y="4044"/>
                  <a:pt x="1990" y="4313"/>
                </a:cubicBezTo>
                <a:cubicBezTo>
                  <a:pt x="2099" y="4582"/>
                  <a:pt x="2086" y="5420"/>
                  <a:pt x="2086" y="5420"/>
                </a:cubicBezTo>
                <a:cubicBezTo>
                  <a:pt x="2086" y="5715"/>
                  <a:pt x="2086" y="6009"/>
                  <a:pt x="2080" y="6310"/>
                </a:cubicBezTo>
                <a:cubicBezTo>
                  <a:pt x="3333" y="6310"/>
                  <a:pt x="3333" y="6310"/>
                  <a:pt x="3333" y="6310"/>
                </a:cubicBezTo>
                <a:cubicBezTo>
                  <a:pt x="3378" y="5126"/>
                  <a:pt x="3435" y="4364"/>
                  <a:pt x="3435" y="4364"/>
                </a:cubicBezTo>
              </a:path>
            </a:pathLst>
          </a:custGeom>
          <a:solidFill>
            <a:srgbClr val="7C787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00">
              <a:solidFill>
                <a:schemeClr val="dk1"/>
              </a:solidFill>
              <a:latin typeface="Calibri"/>
              <a:ea typeface="Calibri"/>
              <a:cs typeface="Calibri"/>
              <a:sym typeface="Calibri"/>
            </a:endParaRPr>
          </a:p>
        </p:txBody>
      </p:sp>
      <p:sp>
        <p:nvSpPr>
          <p:cNvPr id="135" name="Google Shape;135;p2"/>
          <p:cNvSpPr/>
          <p:nvPr/>
        </p:nvSpPr>
        <p:spPr>
          <a:xfrm rot="-606327">
            <a:off x="-189936" y="3352590"/>
            <a:ext cx="2516340" cy="2149026"/>
          </a:xfrm>
          <a:custGeom>
            <a:rect b="b" l="l" r="r" t="t"/>
            <a:pathLst>
              <a:path extrusionOk="0" h="3745" w="4724">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accent1">
              <a:alpha val="8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00">
              <a:solidFill>
                <a:schemeClr val="dk1"/>
              </a:solidFill>
              <a:latin typeface="Calibri"/>
              <a:ea typeface="Calibri"/>
              <a:cs typeface="Calibri"/>
              <a:sym typeface="Calibri"/>
            </a:endParaRPr>
          </a:p>
        </p:txBody>
      </p:sp>
      <p:sp>
        <p:nvSpPr>
          <p:cNvPr id="136" name="Google Shape;136;p2"/>
          <p:cNvSpPr/>
          <p:nvPr/>
        </p:nvSpPr>
        <p:spPr>
          <a:xfrm rot="1751318">
            <a:off x="1498607" y="1936387"/>
            <a:ext cx="2791146" cy="2424228"/>
          </a:xfrm>
          <a:custGeom>
            <a:rect b="b" l="l" r="r" t="t"/>
            <a:pathLst>
              <a:path extrusionOk="0" h="6439" w="7540">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accent2">
              <a:alpha val="8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00">
              <a:solidFill>
                <a:schemeClr val="dk1"/>
              </a:solidFill>
              <a:latin typeface="Calibri"/>
              <a:ea typeface="Calibri"/>
              <a:cs typeface="Calibri"/>
              <a:sym typeface="Calibri"/>
            </a:endParaRPr>
          </a:p>
        </p:txBody>
      </p:sp>
      <p:sp>
        <p:nvSpPr>
          <p:cNvPr id="137" name="Google Shape;137;p2"/>
          <p:cNvSpPr txBox="1"/>
          <p:nvPr/>
        </p:nvSpPr>
        <p:spPr>
          <a:xfrm>
            <a:off x="4490389" y="2901030"/>
            <a:ext cx="1010871" cy="34015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fr-FR" sz="1200">
                <a:solidFill>
                  <a:schemeClr val="lt1"/>
                </a:solidFill>
                <a:latin typeface="Arial"/>
                <a:ea typeface="Arial"/>
                <a:cs typeface="Arial"/>
                <a:sym typeface="Arial"/>
              </a:rPr>
              <a:t>Tr</a:t>
            </a:r>
            <a:endParaRPr sz="1200">
              <a:solidFill>
                <a:schemeClr val="lt1"/>
              </a:solidFill>
              <a:latin typeface="Calibri"/>
              <a:ea typeface="Calibri"/>
              <a:cs typeface="Calibri"/>
              <a:sym typeface="Calibri"/>
            </a:endParaRPr>
          </a:p>
        </p:txBody>
      </p:sp>
      <p:sp>
        <p:nvSpPr>
          <p:cNvPr id="138" name="Google Shape;138;p2"/>
          <p:cNvSpPr txBox="1"/>
          <p:nvPr/>
        </p:nvSpPr>
        <p:spPr>
          <a:xfrm>
            <a:off x="1959198" y="2742380"/>
            <a:ext cx="2234193" cy="534249"/>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chemeClr val="lt1"/>
                </a:solidFill>
                <a:latin typeface="Arial"/>
                <a:ea typeface="Arial"/>
                <a:cs typeface="Arial"/>
                <a:sym typeface="Arial"/>
              </a:rPr>
              <a:t>83% des salariés privilégient</a:t>
            </a:r>
            <a:r>
              <a:rPr lang="fr-FR" sz="1200">
                <a:solidFill>
                  <a:schemeClr val="lt1"/>
                </a:solidFill>
                <a:latin typeface="Arial"/>
                <a:ea typeface="Arial"/>
                <a:cs typeface="Arial"/>
                <a:sym typeface="Arial"/>
              </a:rPr>
              <a:t> un modèle de </a:t>
            </a:r>
            <a:r>
              <a:rPr b="1" lang="fr-FR" sz="1200">
                <a:solidFill>
                  <a:schemeClr val="lt1"/>
                </a:solidFill>
                <a:latin typeface="Arial"/>
                <a:ea typeface="Arial"/>
                <a:cs typeface="Arial"/>
                <a:sym typeface="Arial"/>
              </a:rPr>
              <a:t>travail hybride</a:t>
            </a:r>
            <a:endParaRPr/>
          </a:p>
        </p:txBody>
      </p:sp>
      <p:sp>
        <p:nvSpPr>
          <p:cNvPr id="139" name="Google Shape;139;p2"/>
          <p:cNvSpPr txBox="1"/>
          <p:nvPr/>
        </p:nvSpPr>
        <p:spPr>
          <a:xfrm>
            <a:off x="187831" y="3803019"/>
            <a:ext cx="1842267" cy="995657"/>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chemeClr val="lt1"/>
                </a:solidFill>
                <a:latin typeface="Arial"/>
                <a:ea typeface="Arial"/>
                <a:cs typeface="Arial"/>
                <a:sym typeface="Arial"/>
              </a:rPr>
              <a:t>70% des salariés souhaitent</a:t>
            </a:r>
            <a:r>
              <a:rPr lang="fr-FR" sz="1200">
                <a:solidFill>
                  <a:schemeClr val="lt1"/>
                </a:solidFill>
                <a:latin typeface="Arial"/>
                <a:ea typeface="Arial"/>
                <a:cs typeface="Arial"/>
                <a:sym typeface="Arial"/>
              </a:rPr>
              <a:t> le maintien à long terme du </a:t>
            </a:r>
            <a:r>
              <a:rPr b="1" lang="fr-FR" sz="1200">
                <a:solidFill>
                  <a:schemeClr val="lt1"/>
                </a:solidFill>
                <a:latin typeface="Arial"/>
                <a:ea typeface="Arial"/>
                <a:cs typeface="Arial"/>
                <a:sym typeface="Arial"/>
              </a:rPr>
              <a:t>travail flexible et à distance</a:t>
            </a:r>
            <a:endParaRPr/>
          </a:p>
        </p:txBody>
      </p:sp>
      <p:sp>
        <p:nvSpPr>
          <p:cNvPr id="140" name="Google Shape;140;p2"/>
          <p:cNvSpPr/>
          <p:nvPr/>
        </p:nvSpPr>
        <p:spPr>
          <a:xfrm flipH="1" rot="1988786">
            <a:off x="3862674" y="2867708"/>
            <a:ext cx="2666621" cy="2535370"/>
          </a:xfrm>
          <a:custGeom>
            <a:rect b="b" l="l" r="r" t="t"/>
            <a:pathLst>
              <a:path extrusionOk="0" h="3745" w="4724">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rgbClr val="FFCD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700">
              <a:solidFill>
                <a:schemeClr val="dk1"/>
              </a:solidFill>
              <a:latin typeface="Calibri"/>
              <a:ea typeface="Calibri"/>
              <a:cs typeface="Calibri"/>
              <a:sym typeface="Calibri"/>
            </a:endParaRPr>
          </a:p>
        </p:txBody>
      </p:sp>
      <p:sp>
        <p:nvSpPr>
          <p:cNvPr id="141" name="Google Shape;141;p2"/>
          <p:cNvSpPr txBox="1"/>
          <p:nvPr/>
        </p:nvSpPr>
        <p:spPr>
          <a:xfrm>
            <a:off x="4101192" y="3541042"/>
            <a:ext cx="2350408" cy="995914"/>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lang="fr-FR" sz="1200">
                <a:solidFill>
                  <a:schemeClr val="lt1"/>
                </a:solidFill>
                <a:latin typeface="Arial"/>
                <a:ea typeface="Arial"/>
                <a:cs typeface="Arial"/>
                <a:sym typeface="Arial"/>
              </a:rPr>
              <a:t>31% des salariés sont prêts à changer d’employeur en cas de retour au 100% présentiel</a:t>
            </a:r>
            <a:br>
              <a:rPr lang="fr-FR" sz="1200">
                <a:solidFill>
                  <a:schemeClr val="lt1"/>
                </a:solidFill>
                <a:latin typeface="Arial"/>
                <a:ea typeface="Arial"/>
                <a:cs typeface="Arial"/>
                <a:sym typeface="Arial"/>
              </a:rPr>
            </a:br>
            <a:r>
              <a:rPr lang="fr-FR" sz="1200">
                <a:solidFill>
                  <a:schemeClr val="lt1"/>
                </a:solidFill>
                <a:latin typeface="Arial"/>
                <a:ea typeface="Arial"/>
                <a:cs typeface="Arial"/>
                <a:sym typeface="Arial"/>
              </a:rPr>
              <a:t>        (43% chez les -35 ans)</a:t>
            </a:r>
            <a:endParaRPr/>
          </a:p>
        </p:txBody>
      </p:sp>
      <p:sp>
        <p:nvSpPr>
          <p:cNvPr id="142" name="Google Shape;142;p2"/>
          <p:cNvSpPr txBox="1"/>
          <p:nvPr/>
        </p:nvSpPr>
        <p:spPr>
          <a:xfrm>
            <a:off x="422033" y="1124568"/>
            <a:ext cx="11170346" cy="629083"/>
          </a:xfrm>
          <a:prstGeom prst="rect">
            <a:avLst/>
          </a:prstGeom>
          <a:noFill/>
          <a:ln>
            <a:noFill/>
          </a:ln>
        </p:spPr>
        <p:txBody>
          <a:bodyPr anchorCtr="0" anchor="t" bIns="45700" lIns="91425" spcFirstLastPara="1" rIns="91425" wrap="square" tIns="45700">
            <a:spAutoFit/>
          </a:bodyPr>
          <a:lstStyle/>
          <a:p>
            <a:pPr indent="0" lvl="0" marL="0" marR="0" rtl="0" algn="l">
              <a:lnSpc>
                <a:spcPct val="152666"/>
              </a:lnSpc>
              <a:spcBef>
                <a:spcPts val="0"/>
              </a:spcBef>
              <a:spcAft>
                <a:spcPts val="0"/>
              </a:spcAft>
              <a:buNone/>
            </a:pPr>
            <a:r>
              <a:rPr b="1" lang="fr-FR" sz="3000">
                <a:solidFill>
                  <a:srgbClr val="4294CF"/>
                </a:solidFill>
                <a:latin typeface="Arial"/>
                <a:ea typeface="Arial"/>
                <a:cs typeface="Arial"/>
                <a:sym typeface="Arial"/>
              </a:rPr>
              <a:t>Prendre en compte </a:t>
            </a:r>
            <a:r>
              <a:rPr b="1" lang="fr-FR" sz="3000">
                <a:solidFill>
                  <a:srgbClr val="2C3242"/>
                </a:solidFill>
                <a:latin typeface="Arial"/>
                <a:ea typeface="Arial"/>
                <a:cs typeface="Arial"/>
                <a:sym typeface="Arial"/>
              </a:rPr>
              <a:t>l’aspect sociétal au travail</a:t>
            </a:r>
            <a:endParaRPr/>
          </a:p>
        </p:txBody>
      </p:sp>
      <p:sp>
        <p:nvSpPr>
          <p:cNvPr id="143" name="Google Shape;143;p2"/>
          <p:cNvSpPr txBox="1"/>
          <p:nvPr/>
        </p:nvSpPr>
        <p:spPr>
          <a:xfrm>
            <a:off x="7296150" y="2610677"/>
            <a:ext cx="4524375" cy="2841996"/>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chemeClr val="lt1"/>
                </a:solidFill>
                <a:latin typeface="Arial"/>
                <a:ea typeface="Arial"/>
                <a:cs typeface="Arial"/>
                <a:sym typeface="Arial"/>
              </a:rPr>
              <a:t>LES RAISONS DU RETOUR AU TRAVAIL</a:t>
            </a:r>
            <a:endParaRPr/>
          </a:p>
          <a:p>
            <a:pPr indent="0" lvl="0" marL="0" marR="0" rtl="0" algn="l">
              <a:lnSpc>
                <a:spcPct val="153333"/>
              </a:lnSpc>
              <a:spcBef>
                <a:spcPts val="0"/>
              </a:spcBef>
              <a:spcAft>
                <a:spcPts val="0"/>
              </a:spcAft>
              <a:buNone/>
            </a:pPr>
            <a:r>
              <a:t/>
            </a:r>
            <a:endParaRPr b="1" sz="1200">
              <a:solidFill>
                <a:schemeClr val="lt1"/>
              </a:solidFill>
              <a:latin typeface="Arial"/>
              <a:ea typeface="Arial"/>
              <a:cs typeface="Arial"/>
              <a:sym typeface="Arial"/>
            </a:endParaRPr>
          </a:p>
          <a:p>
            <a:pPr indent="0" lvl="0" marL="0" marR="0" rtl="0" algn="l">
              <a:lnSpc>
                <a:spcPct val="153333"/>
              </a:lnSpc>
              <a:spcBef>
                <a:spcPts val="0"/>
              </a:spcBef>
              <a:spcAft>
                <a:spcPts val="0"/>
              </a:spcAft>
              <a:buNone/>
            </a:pPr>
            <a:r>
              <a:rPr b="1" lang="fr-FR" sz="1200">
                <a:solidFill>
                  <a:schemeClr val="lt1"/>
                </a:solidFill>
                <a:latin typeface="Arial"/>
                <a:ea typeface="Arial"/>
                <a:cs typeface="Arial"/>
                <a:sym typeface="Arial"/>
              </a:rPr>
              <a:t>73% des salariés </a:t>
            </a:r>
            <a:r>
              <a:rPr lang="fr-FR" sz="1200">
                <a:solidFill>
                  <a:schemeClr val="lt1"/>
                </a:solidFill>
                <a:latin typeface="Arial"/>
                <a:ea typeface="Arial"/>
                <a:cs typeface="Arial"/>
                <a:sym typeface="Arial"/>
              </a:rPr>
              <a:t>dans le monde déclarent avoir </a:t>
            </a:r>
            <a:r>
              <a:rPr b="1" lang="fr-FR" sz="1200">
                <a:solidFill>
                  <a:schemeClr val="lt1"/>
                </a:solidFill>
                <a:latin typeface="Arial"/>
                <a:ea typeface="Arial"/>
                <a:cs typeface="Arial"/>
                <a:sym typeface="Arial"/>
              </a:rPr>
              <a:t>besoin</a:t>
            </a:r>
            <a:r>
              <a:rPr lang="fr-FR" sz="1200">
                <a:solidFill>
                  <a:schemeClr val="lt1"/>
                </a:solidFill>
                <a:latin typeface="Arial"/>
                <a:ea typeface="Arial"/>
                <a:cs typeface="Arial"/>
                <a:sym typeface="Arial"/>
              </a:rPr>
              <a:t> d’une </a:t>
            </a:r>
            <a:r>
              <a:rPr b="1" lang="fr-FR" sz="1200">
                <a:solidFill>
                  <a:schemeClr val="lt1"/>
                </a:solidFill>
                <a:latin typeface="Arial"/>
                <a:ea typeface="Arial"/>
                <a:cs typeface="Arial"/>
                <a:sym typeface="Arial"/>
              </a:rPr>
              <a:t>meilleure raison </a:t>
            </a:r>
            <a:r>
              <a:rPr lang="fr-FR" sz="1200">
                <a:solidFill>
                  <a:schemeClr val="lt1"/>
                </a:solidFill>
                <a:latin typeface="Arial"/>
                <a:ea typeface="Arial"/>
                <a:cs typeface="Arial"/>
                <a:sym typeface="Arial"/>
              </a:rPr>
              <a:t>de revenir au bureau </a:t>
            </a:r>
            <a:r>
              <a:rPr b="1" lang="fr-FR" sz="1200">
                <a:solidFill>
                  <a:schemeClr val="lt1"/>
                </a:solidFill>
                <a:latin typeface="Arial"/>
                <a:ea typeface="Arial"/>
                <a:cs typeface="Arial"/>
                <a:sym typeface="Arial"/>
              </a:rPr>
              <a:t>que les attentes / injonctions de l’entreprise</a:t>
            </a:r>
            <a:endParaRPr/>
          </a:p>
          <a:p>
            <a:pPr indent="0" lvl="0" marL="0" marR="0" rtl="0" algn="l">
              <a:lnSpc>
                <a:spcPct val="153333"/>
              </a:lnSpc>
              <a:spcBef>
                <a:spcPts val="0"/>
              </a:spcBef>
              <a:spcAft>
                <a:spcPts val="0"/>
              </a:spcAft>
              <a:buNone/>
            </a:pPr>
            <a:r>
              <a:t/>
            </a:r>
            <a:endParaRPr sz="1200">
              <a:solidFill>
                <a:schemeClr val="lt1"/>
              </a:solidFill>
              <a:latin typeface="Arial"/>
              <a:ea typeface="Arial"/>
              <a:cs typeface="Arial"/>
              <a:sym typeface="Arial"/>
            </a:endParaRPr>
          </a:p>
          <a:p>
            <a:pPr indent="-171450" lvl="0" marL="171450" marR="0" rtl="0" algn="l">
              <a:lnSpc>
                <a:spcPct val="153333"/>
              </a:lnSpc>
              <a:spcBef>
                <a:spcPts val="0"/>
              </a:spcBef>
              <a:spcAft>
                <a:spcPts val="0"/>
              </a:spcAft>
              <a:buClr>
                <a:schemeClr val="lt1"/>
              </a:buClr>
              <a:buSzPts val="1200"/>
              <a:buFont typeface="Arial"/>
              <a:buChar char="•"/>
            </a:pPr>
            <a:r>
              <a:rPr lang="fr-FR" sz="1200">
                <a:solidFill>
                  <a:schemeClr val="lt1"/>
                </a:solidFill>
                <a:latin typeface="Arial"/>
                <a:ea typeface="Arial"/>
                <a:cs typeface="Arial"/>
                <a:sym typeface="Arial"/>
              </a:rPr>
              <a:t>86% ont envie de créer du lien social avec leurs collègues</a:t>
            </a:r>
            <a:endParaRPr/>
          </a:p>
          <a:p>
            <a:pPr indent="-95250" lvl="0" marL="171450" marR="0" rtl="0" algn="l">
              <a:lnSpc>
                <a:spcPct val="153333"/>
              </a:lnSpc>
              <a:spcBef>
                <a:spcPts val="0"/>
              </a:spcBef>
              <a:spcAft>
                <a:spcPts val="0"/>
              </a:spcAft>
              <a:buClr>
                <a:schemeClr val="dk1"/>
              </a:buClr>
              <a:buSzPts val="1200"/>
              <a:buFont typeface="Arial"/>
              <a:buNone/>
            </a:pPr>
            <a:r>
              <a:t/>
            </a:r>
            <a:endParaRPr sz="1200">
              <a:solidFill>
                <a:schemeClr val="lt1"/>
              </a:solidFill>
              <a:latin typeface="Arial"/>
              <a:ea typeface="Arial"/>
              <a:cs typeface="Arial"/>
              <a:sym typeface="Arial"/>
            </a:endParaRPr>
          </a:p>
          <a:p>
            <a:pPr indent="-171450" lvl="0" marL="171450" marR="0" rtl="0" algn="l">
              <a:lnSpc>
                <a:spcPct val="153333"/>
              </a:lnSpc>
              <a:spcBef>
                <a:spcPts val="0"/>
              </a:spcBef>
              <a:spcAft>
                <a:spcPts val="0"/>
              </a:spcAft>
              <a:buClr>
                <a:schemeClr val="lt1"/>
              </a:buClr>
              <a:buSzPts val="1200"/>
              <a:buFont typeface="Arial"/>
              <a:buChar char="•"/>
            </a:pPr>
            <a:r>
              <a:rPr lang="fr-FR" sz="1200">
                <a:solidFill>
                  <a:schemeClr val="lt1"/>
                </a:solidFill>
                <a:latin typeface="Arial"/>
                <a:ea typeface="Arial"/>
                <a:cs typeface="Arial"/>
                <a:sym typeface="Arial"/>
              </a:rPr>
              <a:t> 87% souhaitent retrouver un esprit d’équipe</a:t>
            </a:r>
            <a:endParaRPr/>
          </a:p>
          <a:p>
            <a:pPr indent="-95250" lvl="0" marL="171450" marR="0" rtl="0" algn="l">
              <a:lnSpc>
                <a:spcPct val="153333"/>
              </a:lnSpc>
              <a:spcBef>
                <a:spcPts val="0"/>
              </a:spcBef>
              <a:spcAft>
                <a:spcPts val="0"/>
              </a:spcAft>
              <a:buClr>
                <a:schemeClr val="dk1"/>
              </a:buClr>
              <a:buSzPts val="1200"/>
              <a:buFont typeface="Arial"/>
              <a:buNone/>
            </a:pPr>
            <a:r>
              <a:t/>
            </a:r>
            <a:endParaRPr sz="1200">
              <a:solidFill>
                <a:schemeClr val="lt1"/>
              </a:solidFill>
              <a:latin typeface="Arial"/>
              <a:ea typeface="Arial"/>
              <a:cs typeface="Arial"/>
              <a:sym typeface="Arial"/>
            </a:endParaRPr>
          </a:p>
          <a:p>
            <a:pPr indent="-171450" lvl="0" marL="171450" marR="0" rtl="0" algn="l">
              <a:lnSpc>
                <a:spcPct val="153333"/>
              </a:lnSpc>
              <a:spcBef>
                <a:spcPts val="0"/>
              </a:spcBef>
              <a:spcAft>
                <a:spcPts val="0"/>
              </a:spcAft>
              <a:buClr>
                <a:schemeClr val="lt1"/>
              </a:buClr>
              <a:buSzPts val="1200"/>
              <a:buFont typeface="Arial"/>
              <a:buChar char="•"/>
            </a:pPr>
            <a:r>
              <a:rPr lang="fr-FR" sz="1200">
                <a:solidFill>
                  <a:schemeClr val="lt1"/>
                </a:solidFill>
                <a:latin typeface="Arial"/>
                <a:ea typeface="Arial"/>
                <a:cs typeface="Arial"/>
                <a:sym typeface="Arial"/>
              </a:rPr>
              <a:t> 72% souhaitent retrouver leurs ami(e)s qu’ils se sont fait</a:t>
            </a:r>
            <a:br>
              <a:rPr lang="fr-FR" sz="1200">
                <a:solidFill>
                  <a:schemeClr val="lt1"/>
                </a:solidFill>
                <a:latin typeface="Arial"/>
                <a:ea typeface="Arial"/>
                <a:cs typeface="Arial"/>
                <a:sym typeface="Arial"/>
              </a:rPr>
            </a:br>
            <a:r>
              <a:rPr lang="fr-FR" sz="1200">
                <a:solidFill>
                  <a:schemeClr val="lt1"/>
                </a:solidFill>
                <a:latin typeface="Arial"/>
                <a:ea typeface="Arial"/>
                <a:cs typeface="Arial"/>
                <a:sym typeface="Arial"/>
              </a:rPr>
              <a:t>   au travail ​</a:t>
            </a:r>
            <a:endParaRPr/>
          </a:p>
        </p:txBody>
      </p:sp>
      <p:sp>
        <p:nvSpPr>
          <p:cNvPr id="144" name="Google Shape;144;p2"/>
          <p:cNvSpPr txBox="1"/>
          <p:nvPr/>
        </p:nvSpPr>
        <p:spPr>
          <a:xfrm>
            <a:off x="3996040" y="6538912"/>
            <a:ext cx="5024135" cy="290785"/>
          </a:xfrm>
          <a:prstGeom prst="rect">
            <a:avLst/>
          </a:prstGeom>
          <a:noFill/>
          <a:ln>
            <a:noFill/>
          </a:ln>
        </p:spPr>
        <p:txBody>
          <a:bodyPr anchorCtr="0" anchor="t" bIns="45700" lIns="91425" spcFirstLastPara="1" rIns="91425" wrap="square" tIns="45700">
            <a:spAutoFit/>
          </a:bodyPr>
          <a:lstStyle/>
          <a:p>
            <a:pPr indent="0" lvl="0" marL="0" marR="0" rtl="0" algn="l">
              <a:lnSpc>
                <a:spcPct val="230000"/>
              </a:lnSpc>
              <a:spcBef>
                <a:spcPts val="0"/>
              </a:spcBef>
              <a:spcAft>
                <a:spcPts val="0"/>
              </a:spcAft>
              <a:buNone/>
            </a:pPr>
            <a:r>
              <a:rPr lang="fr-FR" sz="800">
                <a:solidFill>
                  <a:schemeClr val="dk1"/>
                </a:solidFill>
                <a:latin typeface="Arial"/>
                <a:ea typeface="Arial"/>
                <a:cs typeface="Arial"/>
                <a:sym typeface="Arial"/>
              </a:rPr>
              <a:t>Sources : Accenture Future of Work (2021) &amp; Microsoft Work Trend Index (2021 &amp; 2022)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
          <p:cNvSpPr txBox="1"/>
          <p:nvPr>
            <p:ph type="title"/>
          </p:nvPr>
        </p:nvSpPr>
        <p:spPr>
          <a:xfrm>
            <a:off x="4871258" y="365125"/>
            <a:ext cx="6482542" cy="35540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C3242"/>
              </a:buClr>
              <a:buSzPts val="1800"/>
              <a:buFont typeface="Arial"/>
              <a:buNone/>
            </a:pPr>
            <a:r>
              <a:rPr lang="fr-FR" cap="none"/>
              <a:t>NOTRE VISION DE L’EXPÉRIENCE COLLABORATEUR</a:t>
            </a:r>
            <a:endParaRPr/>
          </a:p>
        </p:txBody>
      </p:sp>
      <p:sp>
        <p:nvSpPr>
          <p:cNvPr id="151" name="Google Shape;151;p3"/>
          <p:cNvSpPr txBox="1"/>
          <p:nvPr/>
        </p:nvSpPr>
        <p:spPr>
          <a:xfrm>
            <a:off x="504092" y="2032855"/>
            <a:ext cx="526366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4200">
                <a:solidFill>
                  <a:srgbClr val="4294CF"/>
                </a:solidFill>
                <a:latin typeface="Arial"/>
                <a:ea typeface="Arial"/>
                <a:cs typeface="Arial"/>
                <a:sym typeface="Arial"/>
              </a:rPr>
              <a:t>Le Smart Office </a:t>
            </a:r>
            <a:r>
              <a:rPr b="1" lang="fr-FR" sz="4200">
                <a:solidFill>
                  <a:srgbClr val="2C3242"/>
                </a:solidFill>
                <a:latin typeface="Arial"/>
                <a:ea typeface="Arial"/>
                <a:cs typeface="Arial"/>
                <a:sym typeface="Arial"/>
              </a:rPr>
              <a:t>dans la poche </a:t>
            </a:r>
            <a:endParaRPr sz="4200">
              <a:solidFill>
                <a:srgbClr val="2C3242"/>
              </a:solidFill>
              <a:latin typeface="Arial"/>
              <a:ea typeface="Arial"/>
              <a:cs typeface="Arial"/>
              <a:sym typeface="Arial"/>
            </a:endParaRPr>
          </a:p>
        </p:txBody>
      </p:sp>
      <p:sp>
        <p:nvSpPr>
          <p:cNvPr id="152" name="Google Shape;152;p3"/>
          <p:cNvSpPr txBox="1"/>
          <p:nvPr/>
        </p:nvSpPr>
        <p:spPr>
          <a:xfrm>
            <a:off x="459380" y="3770345"/>
            <a:ext cx="5030780" cy="1919243"/>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lang="fr-FR" sz="1200">
                <a:solidFill>
                  <a:schemeClr val="dk1"/>
                </a:solidFill>
                <a:latin typeface="Arial"/>
                <a:ea typeface="Arial"/>
                <a:cs typeface="Arial"/>
                <a:sym typeface="Arial"/>
              </a:rPr>
              <a:t>	             est disponible sur PC, </a:t>
            </a:r>
            <a:br>
              <a:rPr lang="fr-FR" sz="1200">
                <a:solidFill>
                  <a:schemeClr val="dk1"/>
                </a:solidFill>
                <a:latin typeface="Arial"/>
                <a:ea typeface="Arial"/>
                <a:cs typeface="Arial"/>
                <a:sym typeface="Arial"/>
              </a:rPr>
            </a:br>
            <a:r>
              <a:rPr lang="fr-FR" sz="1200">
                <a:solidFill>
                  <a:schemeClr val="dk1"/>
                </a:solidFill>
                <a:latin typeface="Arial"/>
                <a:ea typeface="Arial"/>
                <a:cs typeface="Arial"/>
                <a:sym typeface="Arial"/>
              </a:rPr>
              <a:t>mobile et Addin Outlook.</a:t>
            </a:r>
            <a:endParaRPr/>
          </a:p>
          <a:p>
            <a:pPr indent="0" lvl="0" marL="0" marR="0" rtl="0" algn="l">
              <a:lnSpc>
                <a:spcPct val="153333"/>
              </a:lnSpc>
              <a:spcBef>
                <a:spcPts val="0"/>
              </a:spcBef>
              <a:spcAft>
                <a:spcPts val="0"/>
              </a:spcAft>
              <a:buNone/>
            </a:pPr>
            <a:r>
              <a:t/>
            </a:r>
            <a:endParaRPr sz="1200">
              <a:solidFill>
                <a:schemeClr val="dk1"/>
              </a:solidFill>
              <a:latin typeface="Arial"/>
              <a:ea typeface="Arial"/>
              <a:cs typeface="Arial"/>
              <a:sym typeface="Arial"/>
            </a:endParaRPr>
          </a:p>
          <a:p>
            <a:pPr indent="0" lvl="0" marL="0" marR="0" rtl="0" algn="l">
              <a:lnSpc>
                <a:spcPct val="153333"/>
              </a:lnSpc>
              <a:spcBef>
                <a:spcPts val="0"/>
              </a:spcBef>
              <a:spcAft>
                <a:spcPts val="0"/>
              </a:spcAft>
              <a:buNone/>
            </a:pPr>
            <a:r>
              <a:rPr lang="fr-FR" sz="1200">
                <a:solidFill>
                  <a:schemeClr val="dk1"/>
                </a:solidFill>
                <a:latin typeface="Arial"/>
                <a:ea typeface="Arial"/>
                <a:cs typeface="Arial"/>
                <a:sym typeface="Arial"/>
              </a:rPr>
              <a:t>Il regroupe tout ce dont vos collaborateurs ont besoin au </a:t>
            </a:r>
            <a:br>
              <a:rPr lang="fr-FR" sz="1200">
                <a:solidFill>
                  <a:schemeClr val="dk1"/>
                </a:solidFill>
                <a:latin typeface="Arial"/>
                <a:ea typeface="Arial"/>
                <a:cs typeface="Arial"/>
                <a:sym typeface="Arial"/>
              </a:rPr>
            </a:br>
            <a:r>
              <a:rPr lang="fr-FR" sz="1200">
                <a:solidFill>
                  <a:schemeClr val="dk1"/>
                </a:solidFill>
                <a:latin typeface="Arial"/>
                <a:ea typeface="Arial"/>
                <a:cs typeface="Arial"/>
                <a:sym typeface="Arial"/>
              </a:rPr>
              <a:t>quotidien pour :</a:t>
            </a:r>
            <a:endParaRPr/>
          </a:p>
          <a:p>
            <a:pPr indent="-171450" lvl="0" marL="171450" marR="0" rtl="0" algn="l">
              <a:lnSpc>
                <a:spcPct val="153333"/>
              </a:lnSpc>
              <a:spcBef>
                <a:spcPts val="0"/>
              </a:spcBef>
              <a:spcAft>
                <a:spcPts val="0"/>
              </a:spcAft>
              <a:buClr>
                <a:schemeClr val="dk1"/>
              </a:buClr>
              <a:buSzPts val="1200"/>
              <a:buFont typeface="Arial"/>
              <a:buChar char="•"/>
            </a:pPr>
            <a:r>
              <a:rPr b="1" lang="fr-FR" sz="1200">
                <a:solidFill>
                  <a:schemeClr val="dk1"/>
                </a:solidFill>
                <a:latin typeface="Arial"/>
                <a:ea typeface="Arial"/>
                <a:cs typeface="Arial"/>
                <a:sym typeface="Arial"/>
              </a:rPr>
              <a:t>Organiser </a:t>
            </a:r>
            <a:r>
              <a:rPr lang="fr-FR" sz="1200">
                <a:solidFill>
                  <a:schemeClr val="dk1"/>
                </a:solidFill>
                <a:latin typeface="Arial"/>
                <a:ea typeface="Arial"/>
                <a:cs typeface="Arial"/>
                <a:sym typeface="Arial"/>
              </a:rPr>
              <a:t>leur</a:t>
            </a:r>
            <a:r>
              <a:rPr b="1" lang="fr-FR" sz="1200">
                <a:solidFill>
                  <a:schemeClr val="dk1"/>
                </a:solidFill>
                <a:latin typeface="Arial"/>
                <a:ea typeface="Arial"/>
                <a:cs typeface="Arial"/>
                <a:sym typeface="Arial"/>
              </a:rPr>
              <a:t> temps de travail individuel</a:t>
            </a:r>
            <a:r>
              <a:rPr lang="fr-FR" sz="1200">
                <a:solidFill>
                  <a:schemeClr val="dk1"/>
                </a:solidFill>
                <a:latin typeface="Arial"/>
                <a:ea typeface="Arial"/>
                <a:cs typeface="Arial"/>
                <a:sym typeface="Arial"/>
              </a:rPr>
              <a:t>,</a:t>
            </a:r>
            <a:endParaRPr b="1" sz="1200">
              <a:solidFill>
                <a:schemeClr val="dk1"/>
              </a:solidFill>
              <a:latin typeface="Arial"/>
              <a:ea typeface="Arial"/>
              <a:cs typeface="Arial"/>
              <a:sym typeface="Arial"/>
            </a:endParaRPr>
          </a:p>
          <a:p>
            <a:pPr indent="-171450" lvl="0" marL="171450" marR="0" rtl="0" algn="l">
              <a:lnSpc>
                <a:spcPct val="153333"/>
              </a:lnSpc>
              <a:spcBef>
                <a:spcPts val="0"/>
              </a:spcBef>
              <a:spcAft>
                <a:spcPts val="0"/>
              </a:spcAft>
              <a:buClr>
                <a:schemeClr val="dk1"/>
              </a:buClr>
              <a:buSzPts val="1200"/>
              <a:buFont typeface="Arial"/>
              <a:buChar char="•"/>
            </a:pPr>
            <a:r>
              <a:rPr b="1" lang="fr-FR" sz="1200">
                <a:solidFill>
                  <a:schemeClr val="dk1"/>
                </a:solidFill>
                <a:latin typeface="Arial"/>
                <a:ea typeface="Arial"/>
                <a:cs typeface="Arial"/>
                <a:sym typeface="Arial"/>
              </a:rPr>
              <a:t>Faciliter </a:t>
            </a:r>
            <a:r>
              <a:rPr lang="fr-FR" sz="1200">
                <a:solidFill>
                  <a:schemeClr val="dk1"/>
                </a:solidFill>
                <a:latin typeface="Arial"/>
                <a:ea typeface="Arial"/>
                <a:cs typeface="Arial"/>
                <a:sym typeface="Arial"/>
              </a:rPr>
              <a:t>les</a:t>
            </a:r>
            <a:r>
              <a:rPr b="1" lang="fr-FR" sz="1200">
                <a:solidFill>
                  <a:schemeClr val="dk1"/>
                </a:solidFill>
                <a:latin typeface="Arial"/>
                <a:ea typeface="Arial"/>
                <a:cs typeface="Arial"/>
                <a:sym typeface="Arial"/>
              </a:rPr>
              <a:t> échanges en présentiel </a:t>
            </a:r>
            <a:r>
              <a:rPr lang="fr-FR" sz="1200">
                <a:solidFill>
                  <a:schemeClr val="dk1"/>
                </a:solidFill>
                <a:latin typeface="Arial"/>
                <a:ea typeface="Arial"/>
                <a:cs typeface="Arial"/>
                <a:sym typeface="Arial"/>
              </a:rPr>
              <a:t>entre collègues,</a:t>
            </a:r>
            <a:endParaRPr/>
          </a:p>
          <a:p>
            <a:pPr indent="-171450" lvl="0" marL="171450" marR="0" rtl="0" algn="l">
              <a:lnSpc>
                <a:spcPct val="153333"/>
              </a:lnSpc>
              <a:spcBef>
                <a:spcPts val="0"/>
              </a:spcBef>
              <a:spcAft>
                <a:spcPts val="0"/>
              </a:spcAft>
              <a:buClr>
                <a:schemeClr val="dk1"/>
              </a:buClr>
              <a:buSzPts val="1200"/>
              <a:buFont typeface="Arial"/>
              <a:buChar char="•"/>
            </a:pPr>
            <a:r>
              <a:rPr b="1" lang="fr-FR" sz="1200">
                <a:solidFill>
                  <a:schemeClr val="dk1"/>
                </a:solidFill>
                <a:latin typeface="Arial"/>
                <a:ea typeface="Arial"/>
                <a:cs typeface="Arial"/>
                <a:sym typeface="Arial"/>
              </a:rPr>
              <a:t>Accéder</a:t>
            </a:r>
            <a:r>
              <a:rPr lang="fr-FR" sz="1200">
                <a:solidFill>
                  <a:schemeClr val="dk1"/>
                </a:solidFill>
                <a:latin typeface="Arial"/>
                <a:ea typeface="Arial"/>
                <a:cs typeface="Arial"/>
                <a:sym typeface="Arial"/>
              </a:rPr>
              <a:t> au </a:t>
            </a:r>
            <a:r>
              <a:rPr b="1" lang="fr-FR" sz="1200">
                <a:solidFill>
                  <a:schemeClr val="dk1"/>
                </a:solidFill>
                <a:latin typeface="Arial"/>
                <a:ea typeface="Arial"/>
                <a:cs typeface="Arial"/>
                <a:sym typeface="Arial"/>
              </a:rPr>
              <a:t>portail de services</a:t>
            </a:r>
            <a:r>
              <a:rPr lang="fr-FR" sz="1200">
                <a:solidFill>
                  <a:schemeClr val="dk1"/>
                </a:solidFill>
                <a:latin typeface="Arial"/>
                <a:ea typeface="Arial"/>
                <a:cs typeface="Arial"/>
                <a:sym typeface="Arial"/>
              </a:rPr>
              <a:t> de votre entreprise.</a:t>
            </a:r>
            <a:endParaRPr sz="1200">
              <a:solidFill>
                <a:schemeClr val="dk1"/>
              </a:solidFill>
              <a:latin typeface="Arial"/>
              <a:ea typeface="Arial"/>
              <a:cs typeface="Arial"/>
              <a:sym typeface="Arial"/>
            </a:endParaRPr>
          </a:p>
        </p:txBody>
      </p:sp>
      <p:grpSp>
        <p:nvGrpSpPr>
          <p:cNvPr id="153" name="Google Shape;153;p3"/>
          <p:cNvGrpSpPr/>
          <p:nvPr/>
        </p:nvGrpSpPr>
        <p:grpSpPr>
          <a:xfrm>
            <a:off x="8180611" y="2410963"/>
            <a:ext cx="1510864" cy="3153569"/>
            <a:chOff x="4742586" y="1551692"/>
            <a:chExt cx="2216075" cy="4429387"/>
          </a:xfrm>
        </p:grpSpPr>
        <p:sp>
          <p:nvSpPr>
            <p:cNvPr id="154" name="Google Shape;154;p3"/>
            <p:cNvSpPr/>
            <p:nvPr/>
          </p:nvSpPr>
          <p:spPr>
            <a:xfrm>
              <a:off x="4856105" y="5080759"/>
              <a:ext cx="1850370" cy="489261"/>
            </a:xfrm>
            <a:prstGeom prst="rect">
              <a:avLst/>
            </a:prstGeom>
            <a:solidFill>
              <a:srgbClr val="0916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5" name="Google Shape;155;p3"/>
            <p:cNvGrpSpPr/>
            <p:nvPr/>
          </p:nvGrpSpPr>
          <p:grpSpPr>
            <a:xfrm>
              <a:off x="4742586" y="1551692"/>
              <a:ext cx="2097248" cy="4429387"/>
              <a:chOff x="4742586" y="1551692"/>
              <a:chExt cx="2097248" cy="4429387"/>
            </a:xfrm>
          </p:grpSpPr>
          <p:pic>
            <p:nvPicPr>
              <p:cNvPr descr="Logicom | Smartphone Le Prime" id="156" name="Google Shape;156;p3"/>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157" name="Google Shape;157;p3"/>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58" name="Google Shape;158;p3"/>
            <p:cNvPicPr preferRelativeResize="0"/>
            <p:nvPr/>
          </p:nvPicPr>
          <p:blipFill rotWithShape="1">
            <a:blip r:embed="rId4">
              <a:alphaModFix/>
            </a:blip>
            <a:srcRect b="0" l="0" r="0" t="0"/>
            <a:stretch/>
          </p:blipFill>
          <p:spPr>
            <a:xfrm>
              <a:off x="4894729" y="2147900"/>
              <a:ext cx="1811746" cy="1313130"/>
            </a:xfrm>
            <a:prstGeom prst="rect">
              <a:avLst/>
            </a:prstGeom>
            <a:noFill/>
            <a:ln>
              <a:noFill/>
            </a:ln>
          </p:spPr>
        </p:pic>
        <p:sp>
          <p:nvSpPr>
            <p:cNvPr id="159" name="Google Shape;159;p3"/>
            <p:cNvSpPr/>
            <p:nvPr/>
          </p:nvSpPr>
          <p:spPr>
            <a:xfrm>
              <a:off x="5588321" y="1963272"/>
              <a:ext cx="1015357" cy="166528"/>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grpSp>
          <p:nvGrpSpPr>
            <p:cNvPr id="160" name="Google Shape;160;p3"/>
            <p:cNvGrpSpPr/>
            <p:nvPr/>
          </p:nvGrpSpPr>
          <p:grpSpPr>
            <a:xfrm>
              <a:off x="4938706" y="1977561"/>
              <a:ext cx="142875" cy="86708"/>
              <a:chOff x="4938706" y="1977561"/>
              <a:chExt cx="142875" cy="86708"/>
            </a:xfrm>
          </p:grpSpPr>
          <p:cxnSp>
            <p:nvCxnSpPr>
              <p:cNvPr id="161" name="Google Shape;161;p3"/>
              <p:cNvCxnSpPr/>
              <p:nvPr/>
            </p:nvCxnSpPr>
            <p:spPr>
              <a:xfrm rot="10800000">
                <a:off x="4938706" y="1977561"/>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162" name="Google Shape;162;p3"/>
              <p:cNvCxnSpPr/>
              <p:nvPr/>
            </p:nvCxnSpPr>
            <p:spPr>
              <a:xfrm rot="10800000">
                <a:off x="4938706" y="2015660"/>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163" name="Google Shape;163;p3"/>
              <p:cNvCxnSpPr/>
              <p:nvPr/>
            </p:nvCxnSpPr>
            <p:spPr>
              <a:xfrm rot="10800000">
                <a:off x="4938706" y="2064269"/>
                <a:ext cx="142875" cy="0"/>
              </a:xfrm>
              <a:prstGeom prst="straightConnector1">
                <a:avLst/>
              </a:prstGeom>
              <a:noFill/>
              <a:ln cap="flat" cmpd="sng" w="9525">
                <a:solidFill>
                  <a:schemeClr val="accent1"/>
                </a:solidFill>
                <a:prstDash val="solid"/>
                <a:miter lim="800000"/>
                <a:headEnd len="sm" w="sm" type="none"/>
                <a:tailEnd len="sm" w="sm" type="none"/>
              </a:ln>
            </p:spPr>
          </p:cxnSp>
        </p:grpSp>
        <p:cxnSp>
          <p:nvCxnSpPr>
            <p:cNvPr id="164" name="Google Shape;164;p3"/>
            <p:cNvCxnSpPr/>
            <p:nvPr/>
          </p:nvCxnSpPr>
          <p:spPr>
            <a:xfrm rot="10800000">
              <a:off x="4997333" y="3503334"/>
              <a:ext cx="1593535" cy="0"/>
            </a:xfrm>
            <a:prstGeom prst="straightConnector1">
              <a:avLst/>
            </a:prstGeom>
            <a:noFill/>
            <a:ln cap="flat" cmpd="sng" w="9525">
              <a:solidFill>
                <a:schemeClr val="accent1"/>
              </a:solidFill>
              <a:prstDash val="solid"/>
              <a:miter lim="800000"/>
              <a:headEnd len="sm" w="sm" type="none"/>
              <a:tailEnd len="sm" w="sm" type="none"/>
            </a:ln>
          </p:spPr>
        </p:cxnSp>
        <p:cxnSp>
          <p:nvCxnSpPr>
            <p:cNvPr id="165" name="Google Shape;165;p3"/>
            <p:cNvCxnSpPr/>
            <p:nvPr/>
          </p:nvCxnSpPr>
          <p:spPr>
            <a:xfrm rot="10800000">
              <a:off x="4997333" y="4195841"/>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166" name="Google Shape;166;p3"/>
            <p:cNvCxnSpPr/>
            <p:nvPr/>
          </p:nvCxnSpPr>
          <p:spPr>
            <a:xfrm rot="10800000">
              <a:off x="4997333" y="4888348"/>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167" name="Google Shape;167;p3"/>
            <p:cNvCxnSpPr/>
            <p:nvPr/>
          </p:nvCxnSpPr>
          <p:spPr>
            <a:xfrm rot="10800000">
              <a:off x="4997333" y="5580854"/>
              <a:ext cx="1593535" cy="0"/>
            </a:xfrm>
            <a:prstGeom prst="straightConnector1">
              <a:avLst/>
            </a:prstGeom>
            <a:noFill/>
            <a:ln cap="flat" cmpd="sng" w="9525">
              <a:solidFill>
                <a:schemeClr val="accent1"/>
              </a:solidFill>
              <a:prstDash val="solid"/>
              <a:miter lim="800000"/>
              <a:headEnd len="sm" w="sm" type="none"/>
              <a:tailEnd len="sm" w="sm" type="none"/>
            </a:ln>
          </p:spPr>
        </p:cxnSp>
        <p:cxnSp>
          <p:nvCxnSpPr>
            <p:cNvPr id="168" name="Google Shape;168;p3"/>
            <p:cNvCxnSpPr>
              <a:stCxn id="157" idx="2"/>
            </p:cNvCxnSpPr>
            <p:nvPr/>
          </p:nvCxnSpPr>
          <p:spPr>
            <a:xfrm rot="10800000">
              <a:off x="5791210" y="3503391"/>
              <a:ext cx="0" cy="2141100"/>
            </a:xfrm>
            <a:prstGeom prst="straightConnector1">
              <a:avLst/>
            </a:prstGeom>
            <a:noFill/>
            <a:ln cap="flat" cmpd="sng" w="9525">
              <a:solidFill>
                <a:srgbClr val="F2F2F2"/>
              </a:solidFill>
              <a:prstDash val="solid"/>
              <a:miter lim="800000"/>
              <a:headEnd len="sm" w="sm" type="none"/>
              <a:tailEnd len="sm" w="sm" type="none"/>
            </a:ln>
          </p:spPr>
        </p:cxnSp>
        <p:pic>
          <p:nvPicPr>
            <p:cNvPr descr="Icon&#10;&#10;Description automatically generated" id="169" name="Google Shape;169;p3"/>
            <p:cNvPicPr preferRelativeResize="0"/>
            <p:nvPr/>
          </p:nvPicPr>
          <p:blipFill rotWithShape="1">
            <a:blip r:embed="rId5">
              <a:alphaModFix/>
            </a:blip>
            <a:srcRect b="0" l="0" r="0" t="0"/>
            <a:stretch/>
          </p:blipFill>
          <p:spPr>
            <a:xfrm>
              <a:off x="5178859" y="3587079"/>
              <a:ext cx="379684" cy="335874"/>
            </a:xfrm>
            <a:prstGeom prst="rect">
              <a:avLst/>
            </a:prstGeom>
            <a:noFill/>
            <a:ln>
              <a:noFill/>
            </a:ln>
          </p:spPr>
        </p:pic>
        <p:sp>
          <p:nvSpPr>
            <p:cNvPr id="170" name="Google Shape;170;p3"/>
            <p:cNvSpPr txBox="1"/>
            <p:nvPr/>
          </p:nvSpPr>
          <p:spPr>
            <a:xfrm>
              <a:off x="4917949" y="3863037"/>
              <a:ext cx="1008224" cy="2573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rgbClr val="2D3243"/>
                  </a:solidFill>
                  <a:latin typeface="Arial"/>
                  <a:ea typeface="Arial"/>
                  <a:cs typeface="Arial"/>
                  <a:sym typeface="Arial"/>
                </a:rPr>
                <a:t>Ma semaine</a:t>
              </a:r>
              <a:endParaRPr/>
            </a:p>
          </p:txBody>
        </p:sp>
        <p:pic>
          <p:nvPicPr>
            <p:cNvPr descr="Collaboration icon - GSI Health" id="171" name="Google Shape;171;p3"/>
            <p:cNvPicPr preferRelativeResize="0"/>
            <p:nvPr/>
          </p:nvPicPr>
          <p:blipFill rotWithShape="1">
            <a:blip r:embed="rId6">
              <a:alphaModFix/>
            </a:blip>
            <a:srcRect b="0" l="0" r="0" t="0"/>
            <a:stretch/>
          </p:blipFill>
          <p:spPr>
            <a:xfrm>
              <a:off x="6098165" y="4270330"/>
              <a:ext cx="313340" cy="313340"/>
            </a:xfrm>
            <a:prstGeom prst="rect">
              <a:avLst/>
            </a:prstGeom>
            <a:noFill/>
            <a:ln>
              <a:noFill/>
            </a:ln>
          </p:spPr>
        </p:pic>
        <p:sp>
          <p:nvSpPr>
            <p:cNvPr id="172" name="Google Shape;172;p3"/>
            <p:cNvSpPr txBox="1"/>
            <p:nvPr/>
          </p:nvSpPr>
          <p:spPr>
            <a:xfrm>
              <a:off x="5676809" y="4598431"/>
              <a:ext cx="1185785" cy="2637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rgbClr val="2D3243"/>
                  </a:solidFill>
                  <a:latin typeface="Arial"/>
                  <a:ea typeface="Arial"/>
                  <a:cs typeface="Arial"/>
                  <a:sym typeface="Arial"/>
                </a:rPr>
                <a:t>Mes réservations</a:t>
              </a:r>
              <a:endParaRPr/>
            </a:p>
          </p:txBody>
        </p:sp>
        <p:pic>
          <p:nvPicPr>
            <p:cNvPr descr="Icon&#10;&#10;Description automatically generated" id="173" name="Google Shape;173;p3"/>
            <p:cNvPicPr preferRelativeResize="0"/>
            <p:nvPr/>
          </p:nvPicPr>
          <p:blipFill rotWithShape="1">
            <a:blip r:embed="rId7">
              <a:alphaModFix/>
            </a:blip>
            <a:srcRect b="0" l="0" r="0" t="0"/>
            <a:stretch/>
          </p:blipFill>
          <p:spPr>
            <a:xfrm>
              <a:off x="6090222" y="3608407"/>
              <a:ext cx="329227" cy="293218"/>
            </a:xfrm>
            <a:prstGeom prst="rect">
              <a:avLst/>
            </a:prstGeom>
            <a:noFill/>
            <a:ln>
              <a:noFill/>
            </a:ln>
          </p:spPr>
        </p:pic>
        <p:sp>
          <p:nvSpPr>
            <p:cNvPr id="174" name="Google Shape;174;p3"/>
            <p:cNvSpPr txBox="1"/>
            <p:nvPr/>
          </p:nvSpPr>
          <p:spPr>
            <a:xfrm>
              <a:off x="5707142" y="3863038"/>
              <a:ext cx="1251519" cy="2468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rgbClr val="2D3243"/>
                  </a:solidFill>
                  <a:latin typeface="Arial"/>
                  <a:ea typeface="Arial"/>
                  <a:cs typeface="Arial"/>
                  <a:sym typeface="Arial"/>
                </a:rPr>
                <a:t>Plans interactifs</a:t>
              </a:r>
              <a:endParaRPr/>
            </a:p>
          </p:txBody>
        </p:sp>
        <p:pic>
          <p:nvPicPr>
            <p:cNvPr descr="Info Information Circle Button Svg Png Icon Free Download (#447841 ..." id="175" name="Google Shape;175;p3"/>
            <p:cNvPicPr preferRelativeResize="0"/>
            <p:nvPr/>
          </p:nvPicPr>
          <p:blipFill rotWithShape="1">
            <a:blip r:embed="rId8">
              <a:alphaModFix/>
            </a:blip>
            <a:srcRect b="0" l="0" r="0" t="0"/>
            <a:stretch/>
          </p:blipFill>
          <p:spPr>
            <a:xfrm>
              <a:off x="6138444" y="4984164"/>
              <a:ext cx="232783" cy="233397"/>
            </a:xfrm>
            <a:prstGeom prst="rect">
              <a:avLst/>
            </a:prstGeom>
            <a:noFill/>
            <a:ln>
              <a:noFill/>
            </a:ln>
          </p:spPr>
        </p:pic>
        <p:sp>
          <p:nvSpPr>
            <p:cNvPr id="176" name="Google Shape;176;p3"/>
            <p:cNvSpPr txBox="1"/>
            <p:nvPr/>
          </p:nvSpPr>
          <p:spPr>
            <a:xfrm>
              <a:off x="5898822" y="5217631"/>
              <a:ext cx="712027" cy="2468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600">
                  <a:solidFill>
                    <a:srgbClr val="2D3243"/>
                  </a:solidFill>
                  <a:latin typeface="Arial"/>
                  <a:ea typeface="Arial"/>
                  <a:cs typeface="Arial"/>
                  <a:sym typeface="Arial"/>
                </a:rPr>
                <a:t>Infos</a:t>
              </a:r>
              <a:endParaRPr/>
            </a:p>
          </p:txBody>
        </p:sp>
        <p:pic>
          <p:nvPicPr>
            <p:cNvPr descr="Qr code&#10;&#10;Description automatically generated" id="177" name="Google Shape;177;p3"/>
            <p:cNvPicPr preferRelativeResize="0"/>
            <p:nvPr/>
          </p:nvPicPr>
          <p:blipFill rotWithShape="1">
            <a:blip r:embed="rId9">
              <a:alphaModFix/>
            </a:blip>
            <a:srcRect b="0" l="0" r="0" t="0"/>
            <a:stretch/>
          </p:blipFill>
          <p:spPr>
            <a:xfrm>
              <a:off x="5242017" y="4974178"/>
              <a:ext cx="253368" cy="253368"/>
            </a:xfrm>
            <a:prstGeom prst="rect">
              <a:avLst/>
            </a:prstGeom>
            <a:noFill/>
            <a:ln>
              <a:noFill/>
            </a:ln>
          </p:spPr>
        </p:pic>
        <p:sp>
          <p:nvSpPr>
            <p:cNvPr id="178" name="Google Shape;178;p3"/>
            <p:cNvSpPr txBox="1"/>
            <p:nvPr/>
          </p:nvSpPr>
          <p:spPr>
            <a:xfrm>
              <a:off x="4846588" y="5217631"/>
              <a:ext cx="1148017" cy="2468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rgbClr val="2D3243"/>
                  </a:solidFill>
                  <a:latin typeface="Arial"/>
                  <a:ea typeface="Arial"/>
                  <a:cs typeface="Arial"/>
                  <a:sym typeface="Arial"/>
                </a:rPr>
                <a:t>Scan QR Code</a:t>
              </a:r>
              <a:endParaRPr/>
            </a:p>
          </p:txBody>
        </p:sp>
        <p:pic>
          <p:nvPicPr>
            <p:cNvPr descr="Two Persons Talking Sharing Sitting On A Table - Two People Meeting ..." id="179" name="Google Shape;179;p3"/>
            <p:cNvPicPr preferRelativeResize="0"/>
            <p:nvPr/>
          </p:nvPicPr>
          <p:blipFill rotWithShape="1">
            <a:blip r:embed="rId10">
              <a:alphaModFix/>
            </a:blip>
            <a:srcRect b="0" l="0" r="0" t="0"/>
            <a:stretch/>
          </p:blipFill>
          <p:spPr>
            <a:xfrm>
              <a:off x="5236149" y="4271057"/>
              <a:ext cx="265104" cy="311887"/>
            </a:xfrm>
            <a:prstGeom prst="rect">
              <a:avLst/>
            </a:prstGeom>
            <a:noFill/>
            <a:ln>
              <a:noFill/>
            </a:ln>
          </p:spPr>
        </p:pic>
        <p:sp>
          <p:nvSpPr>
            <p:cNvPr id="180" name="Google Shape;180;p3"/>
            <p:cNvSpPr txBox="1"/>
            <p:nvPr/>
          </p:nvSpPr>
          <p:spPr>
            <a:xfrm>
              <a:off x="4805343" y="4602834"/>
              <a:ext cx="1117076" cy="2593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600">
                  <a:solidFill>
                    <a:srgbClr val="2D3243"/>
                  </a:solidFill>
                  <a:latin typeface="Arial"/>
                  <a:ea typeface="Arial"/>
                  <a:cs typeface="Arial"/>
                  <a:sym typeface="Arial"/>
                </a:rPr>
                <a:t>Réserver</a:t>
              </a:r>
              <a:endParaRPr/>
            </a:p>
          </p:txBody>
        </p:sp>
      </p:grpSp>
      <p:sp>
        <p:nvSpPr>
          <p:cNvPr id="181" name="Google Shape;181;p3"/>
          <p:cNvSpPr/>
          <p:nvPr/>
        </p:nvSpPr>
        <p:spPr>
          <a:xfrm>
            <a:off x="9667555" y="1639584"/>
            <a:ext cx="2065065" cy="2058711"/>
          </a:xfrm>
          <a:prstGeom prst="ellipse">
            <a:avLst/>
          </a:prstGeom>
          <a:blipFill rotWithShape="1">
            <a:blip r:embed="rId11">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3"/>
          <p:cNvSpPr/>
          <p:nvPr/>
        </p:nvSpPr>
        <p:spPr>
          <a:xfrm>
            <a:off x="6082701" y="1594225"/>
            <a:ext cx="2065065" cy="2058711"/>
          </a:xfrm>
          <a:prstGeom prst="ellipse">
            <a:avLst/>
          </a:prstGeom>
          <a:blipFill rotWithShape="1">
            <a:blip r:embed="rId1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3"/>
          <p:cNvSpPr/>
          <p:nvPr/>
        </p:nvSpPr>
        <p:spPr>
          <a:xfrm>
            <a:off x="9667555" y="4324895"/>
            <a:ext cx="2065065" cy="2058711"/>
          </a:xfrm>
          <a:prstGeom prst="ellipse">
            <a:avLst/>
          </a:prstGeom>
          <a:blipFill rotWithShape="1">
            <a:blip r:embed="rId1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3"/>
          <p:cNvSpPr/>
          <p:nvPr/>
        </p:nvSpPr>
        <p:spPr>
          <a:xfrm>
            <a:off x="6082701" y="4364243"/>
            <a:ext cx="2065065" cy="2058711"/>
          </a:xfrm>
          <a:prstGeom prst="ellipse">
            <a:avLst/>
          </a:prstGeom>
          <a:blipFill rotWithShape="1">
            <a:blip r:embed="rId1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3"/>
          <p:cNvSpPr txBox="1"/>
          <p:nvPr/>
        </p:nvSpPr>
        <p:spPr>
          <a:xfrm>
            <a:off x="9683073" y="1119633"/>
            <a:ext cx="2415174" cy="691921"/>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b="1" lang="fr-FR" sz="900">
                <a:solidFill>
                  <a:srgbClr val="2C3242"/>
                </a:solidFill>
                <a:latin typeface="Arial"/>
                <a:ea typeface="Arial"/>
                <a:cs typeface="Arial"/>
                <a:sym typeface="Arial"/>
              </a:rPr>
              <a:t>“J’aime concilier mes temps pro et perso en planifiant ma présence au bureau à l’avance.”</a:t>
            </a:r>
            <a:endParaRPr/>
          </a:p>
        </p:txBody>
      </p:sp>
      <p:sp>
        <p:nvSpPr>
          <p:cNvPr id="186" name="Google Shape;186;p3"/>
          <p:cNvSpPr txBox="1"/>
          <p:nvPr/>
        </p:nvSpPr>
        <p:spPr>
          <a:xfrm>
            <a:off x="9683072" y="3800464"/>
            <a:ext cx="2415174" cy="484172"/>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b="1" lang="fr-FR" sz="900">
                <a:solidFill>
                  <a:srgbClr val="2C3242"/>
                </a:solidFill>
                <a:latin typeface="Arial"/>
                <a:ea typeface="Arial"/>
                <a:cs typeface="Arial"/>
                <a:sym typeface="Arial"/>
              </a:rPr>
              <a:t>“Le bureau ? Ma deuxième maison et le télétravail assez peu pour moi !”</a:t>
            </a:r>
            <a:endParaRPr/>
          </a:p>
        </p:txBody>
      </p:sp>
      <p:sp>
        <p:nvSpPr>
          <p:cNvPr id="187" name="Google Shape;187;p3"/>
          <p:cNvSpPr txBox="1"/>
          <p:nvPr/>
        </p:nvSpPr>
        <p:spPr>
          <a:xfrm>
            <a:off x="5591471" y="3800464"/>
            <a:ext cx="2412860" cy="69192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fr-FR" sz="900">
                <a:solidFill>
                  <a:srgbClr val="2C3242"/>
                </a:solidFill>
                <a:latin typeface="Arial"/>
                <a:ea typeface="Arial"/>
                <a:cs typeface="Arial"/>
                <a:sym typeface="Arial"/>
              </a:rPr>
              <a:t>“ Priorité aux rendez-vous client ! Ma présence au bureau, c’est plutôt en sauts de puces.”</a:t>
            </a:r>
            <a:endParaRPr/>
          </a:p>
        </p:txBody>
      </p:sp>
      <p:sp>
        <p:nvSpPr>
          <p:cNvPr id="188" name="Google Shape;188;p3"/>
          <p:cNvSpPr txBox="1"/>
          <p:nvPr/>
        </p:nvSpPr>
        <p:spPr>
          <a:xfrm>
            <a:off x="5412313" y="1119633"/>
            <a:ext cx="2592018" cy="4841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fr-FR" sz="900">
                <a:solidFill>
                  <a:srgbClr val="2C3242"/>
                </a:solidFill>
                <a:latin typeface="Arial"/>
                <a:ea typeface="Arial"/>
                <a:cs typeface="Arial"/>
                <a:sym typeface="Arial"/>
              </a:rPr>
              <a:t>“Quand je viens au bureau, c’est pour retrouver mon équipe.”</a:t>
            </a:r>
            <a:endParaRPr/>
          </a:p>
        </p:txBody>
      </p:sp>
      <p:grpSp>
        <p:nvGrpSpPr>
          <p:cNvPr id="189" name="Google Shape;189;p3"/>
          <p:cNvGrpSpPr/>
          <p:nvPr/>
        </p:nvGrpSpPr>
        <p:grpSpPr>
          <a:xfrm>
            <a:off x="504092" y="3708369"/>
            <a:ext cx="1429851" cy="330605"/>
            <a:chOff x="459380" y="3504071"/>
            <a:chExt cx="2773227" cy="611689"/>
          </a:xfrm>
        </p:grpSpPr>
        <p:pic>
          <p:nvPicPr>
            <p:cNvPr id="190" name="Google Shape;190;p3"/>
            <p:cNvPicPr preferRelativeResize="0"/>
            <p:nvPr/>
          </p:nvPicPr>
          <p:blipFill rotWithShape="1">
            <a:blip r:embed="rId15">
              <a:alphaModFix/>
            </a:blip>
            <a:srcRect b="0" l="0" r="0" t="0"/>
            <a:stretch/>
          </p:blipFill>
          <p:spPr>
            <a:xfrm>
              <a:off x="459380" y="3698295"/>
              <a:ext cx="2773227" cy="417465"/>
            </a:xfrm>
            <a:prstGeom prst="rect">
              <a:avLst/>
            </a:prstGeom>
            <a:noFill/>
            <a:ln>
              <a:noFill/>
            </a:ln>
          </p:spPr>
        </p:pic>
        <p:sp>
          <p:nvSpPr>
            <p:cNvPr id="191" name="Google Shape;191;p3"/>
            <p:cNvSpPr txBox="1"/>
            <p:nvPr/>
          </p:nvSpPr>
          <p:spPr>
            <a:xfrm>
              <a:off x="2978964" y="3504071"/>
              <a:ext cx="128949" cy="584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294CF"/>
                </a:buClr>
                <a:buSzPts val="1600"/>
                <a:buFont typeface="Arial"/>
                <a:buNone/>
              </a:pPr>
              <a:r>
                <a:rPr b="1" baseline="30000" lang="fr-FR" sz="1600">
                  <a:solidFill>
                    <a:srgbClr val="4294CF"/>
                  </a:solidFill>
                  <a:latin typeface="Arial"/>
                  <a:ea typeface="Arial"/>
                  <a:cs typeface="Arial"/>
                  <a:sym typeface="Arial"/>
                </a:rPr>
                <a:t>®</a:t>
              </a:r>
              <a:endParaRPr sz="1600">
                <a:solidFill>
                  <a:srgbClr val="4294CF"/>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6" name="Shape 196"/>
        <p:cNvGrpSpPr/>
        <p:nvPr/>
      </p:nvGrpSpPr>
      <p:grpSpPr>
        <a:xfrm>
          <a:off x="0" y="0"/>
          <a:ext cx="0" cy="0"/>
          <a:chOff x="0" y="0"/>
          <a:chExt cx="0" cy="0"/>
        </a:xfrm>
      </p:grpSpPr>
      <p:sp>
        <p:nvSpPr>
          <p:cNvPr id="197" name="Google Shape;197;p4"/>
          <p:cNvSpPr txBox="1"/>
          <p:nvPr>
            <p:ph type="title"/>
          </p:nvPr>
        </p:nvSpPr>
        <p:spPr>
          <a:xfrm>
            <a:off x="4486275" y="365125"/>
            <a:ext cx="6867525" cy="35540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C3242"/>
              </a:buClr>
              <a:buSzPts val="1800"/>
              <a:buFont typeface="Arial"/>
              <a:buNone/>
            </a:pPr>
            <a:r>
              <a:rPr lang="fr-FR" cap="none"/>
              <a:t>UNE SOLUTION POUR TOUS</a:t>
            </a:r>
            <a:endParaRPr/>
          </a:p>
        </p:txBody>
      </p:sp>
      <p:sp>
        <p:nvSpPr>
          <p:cNvPr id="198" name="Google Shape;198;p4"/>
          <p:cNvSpPr/>
          <p:nvPr/>
        </p:nvSpPr>
        <p:spPr>
          <a:xfrm>
            <a:off x="6861616" y="1479349"/>
            <a:ext cx="2438400" cy="2375647"/>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4"/>
          <p:cNvSpPr txBox="1"/>
          <p:nvPr/>
        </p:nvSpPr>
        <p:spPr>
          <a:xfrm>
            <a:off x="8870367" y="1307012"/>
            <a:ext cx="2707056" cy="1226811"/>
          </a:xfrm>
          <a:prstGeom prst="rect">
            <a:avLst/>
          </a:prstGeom>
          <a:solidFill>
            <a:schemeClr val="lt1">
              <a:alpha val="20000"/>
            </a:schemeClr>
          </a:solid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“J’aime être prévoyante”</a:t>
            </a:r>
            <a:endParaRPr/>
          </a:p>
          <a:p>
            <a:pPr indent="0" lvl="0" marL="0" marR="0" rtl="0" algn="l">
              <a:lnSpc>
                <a:spcPct val="153333"/>
              </a:lnSpc>
              <a:spcBef>
                <a:spcPts val="0"/>
              </a:spcBef>
              <a:spcAft>
                <a:spcPts val="0"/>
              </a:spcAft>
              <a:buNone/>
            </a:pPr>
            <a:r>
              <a:rPr lang="fr-FR" sz="1200">
                <a:solidFill>
                  <a:srgbClr val="2C3242"/>
                </a:solidFill>
                <a:latin typeface="Arial"/>
                <a:ea typeface="Arial"/>
                <a:cs typeface="Arial"/>
                <a:sym typeface="Arial"/>
              </a:rPr>
              <a:t>“J’aime organiser ma semaine type et l’appliquer dans le temps. Ca me permets de mieux concilier mes temps personnels et professionnels”</a:t>
            </a:r>
            <a:endParaRPr/>
          </a:p>
        </p:txBody>
      </p:sp>
      <p:sp>
        <p:nvSpPr>
          <p:cNvPr id="200" name="Google Shape;200;p4"/>
          <p:cNvSpPr/>
          <p:nvPr/>
        </p:nvSpPr>
        <p:spPr>
          <a:xfrm>
            <a:off x="2819198" y="1451740"/>
            <a:ext cx="2438400" cy="2375647"/>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4"/>
          <p:cNvSpPr txBox="1"/>
          <p:nvPr/>
        </p:nvSpPr>
        <p:spPr>
          <a:xfrm>
            <a:off x="262958" y="1192712"/>
            <a:ext cx="2856741" cy="1919308"/>
          </a:xfrm>
          <a:prstGeom prst="rect">
            <a:avLst/>
          </a:prstGeom>
          <a:solidFill>
            <a:schemeClr val="lt1">
              <a:alpha val="20000"/>
            </a:schemeClr>
          </a:solid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“Je privilégie les jours de presence de mon équipe”</a:t>
            </a:r>
            <a:endParaRPr/>
          </a:p>
          <a:p>
            <a:pPr indent="0" lvl="0" marL="0" marR="0" rtl="0" algn="l">
              <a:lnSpc>
                <a:spcPct val="153333"/>
              </a:lnSpc>
              <a:spcBef>
                <a:spcPts val="0"/>
              </a:spcBef>
              <a:spcAft>
                <a:spcPts val="0"/>
              </a:spcAft>
              <a:buNone/>
            </a:pPr>
            <a:r>
              <a:rPr lang="fr-FR" sz="1200">
                <a:solidFill>
                  <a:srgbClr val="2C3242"/>
                </a:solidFill>
                <a:latin typeface="Arial"/>
                <a:ea typeface="Arial"/>
                <a:cs typeface="Arial"/>
                <a:sym typeface="Arial"/>
              </a:rPr>
              <a:t>“J’ai une heure de transport pour aller au bureau, alors quand j’y vais, j’aime bien que ce soit pour passer des vrais moments de vie et de collaboration avec mon équipe. L’application m’offre cette vision !”</a:t>
            </a:r>
            <a:endParaRPr/>
          </a:p>
        </p:txBody>
      </p:sp>
      <p:grpSp>
        <p:nvGrpSpPr>
          <p:cNvPr id="202" name="Google Shape;202;p4"/>
          <p:cNvGrpSpPr/>
          <p:nvPr/>
        </p:nvGrpSpPr>
        <p:grpSpPr>
          <a:xfrm>
            <a:off x="5248274" y="2407196"/>
            <a:ext cx="1744053" cy="3313906"/>
            <a:chOff x="4742586" y="1551692"/>
            <a:chExt cx="2298194" cy="4429387"/>
          </a:xfrm>
        </p:grpSpPr>
        <p:sp>
          <p:nvSpPr>
            <p:cNvPr id="203" name="Google Shape;203;p4"/>
            <p:cNvSpPr/>
            <p:nvPr/>
          </p:nvSpPr>
          <p:spPr>
            <a:xfrm>
              <a:off x="4856105" y="5080759"/>
              <a:ext cx="1850370" cy="489261"/>
            </a:xfrm>
            <a:prstGeom prst="rect">
              <a:avLst/>
            </a:prstGeom>
            <a:solidFill>
              <a:srgbClr val="0916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4" name="Google Shape;204;p4"/>
            <p:cNvGrpSpPr/>
            <p:nvPr/>
          </p:nvGrpSpPr>
          <p:grpSpPr>
            <a:xfrm>
              <a:off x="4742586" y="1551692"/>
              <a:ext cx="2097248" cy="4429387"/>
              <a:chOff x="4742586" y="1551692"/>
              <a:chExt cx="2097248" cy="4429387"/>
            </a:xfrm>
          </p:grpSpPr>
          <p:pic>
            <p:nvPicPr>
              <p:cNvPr descr="Logicom | Smartphone Le Prime" id="205" name="Google Shape;205;p4"/>
              <p:cNvPicPr preferRelativeResize="0"/>
              <p:nvPr/>
            </p:nvPicPr>
            <p:blipFill rotWithShape="1">
              <a:blip r:embed="rId5">
                <a:alphaModFix/>
              </a:blip>
              <a:srcRect b="8131" l="30303" r="30039" t="8111"/>
              <a:stretch/>
            </p:blipFill>
            <p:spPr>
              <a:xfrm>
                <a:off x="4742586" y="1551692"/>
                <a:ext cx="2097248" cy="4429387"/>
              </a:xfrm>
              <a:prstGeom prst="rect">
                <a:avLst/>
              </a:prstGeom>
              <a:noFill/>
              <a:ln>
                <a:noFill/>
              </a:ln>
            </p:spPr>
          </p:pic>
          <p:sp>
            <p:nvSpPr>
              <p:cNvPr id="206" name="Google Shape;206;p4"/>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07" name="Google Shape;207;p4"/>
            <p:cNvPicPr preferRelativeResize="0"/>
            <p:nvPr/>
          </p:nvPicPr>
          <p:blipFill rotWithShape="1">
            <a:blip r:embed="rId6">
              <a:alphaModFix/>
            </a:blip>
            <a:srcRect b="0" l="0" r="0" t="0"/>
            <a:stretch/>
          </p:blipFill>
          <p:spPr>
            <a:xfrm>
              <a:off x="4894729" y="2147900"/>
              <a:ext cx="1811746" cy="1313130"/>
            </a:xfrm>
            <a:prstGeom prst="rect">
              <a:avLst/>
            </a:prstGeom>
            <a:noFill/>
            <a:ln>
              <a:noFill/>
            </a:ln>
          </p:spPr>
        </p:pic>
        <p:sp>
          <p:nvSpPr>
            <p:cNvPr id="208" name="Google Shape;208;p4"/>
            <p:cNvSpPr/>
            <p:nvPr/>
          </p:nvSpPr>
          <p:spPr>
            <a:xfrm>
              <a:off x="5588321" y="1963272"/>
              <a:ext cx="1015357" cy="166528"/>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grpSp>
          <p:nvGrpSpPr>
            <p:cNvPr id="209" name="Google Shape;209;p4"/>
            <p:cNvGrpSpPr/>
            <p:nvPr/>
          </p:nvGrpSpPr>
          <p:grpSpPr>
            <a:xfrm>
              <a:off x="4938706" y="1977561"/>
              <a:ext cx="142875" cy="86708"/>
              <a:chOff x="4938706" y="1977561"/>
              <a:chExt cx="142875" cy="86708"/>
            </a:xfrm>
          </p:grpSpPr>
          <p:cxnSp>
            <p:nvCxnSpPr>
              <p:cNvPr id="210" name="Google Shape;210;p4"/>
              <p:cNvCxnSpPr/>
              <p:nvPr/>
            </p:nvCxnSpPr>
            <p:spPr>
              <a:xfrm rot="10800000">
                <a:off x="4938706" y="1977561"/>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211" name="Google Shape;211;p4"/>
              <p:cNvCxnSpPr/>
              <p:nvPr/>
            </p:nvCxnSpPr>
            <p:spPr>
              <a:xfrm rot="10800000">
                <a:off x="4938706" y="2015660"/>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212" name="Google Shape;212;p4"/>
              <p:cNvCxnSpPr/>
              <p:nvPr/>
            </p:nvCxnSpPr>
            <p:spPr>
              <a:xfrm rot="10800000">
                <a:off x="4938706" y="2064269"/>
                <a:ext cx="142875" cy="0"/>
              </a:xfrm>
              <a:prstGeom prst="straightConnector1">
                <a:avLst/>
              </a:prstGeom>
              <a:noFill/>
              <a:ln cap="flat" cmpd="sng" w="9525">
                <a:solidFill>
                  <a:schemeClr val="accent1"/>
                </a:solidFill>
                <a:prstDash val="solid"/>
                <a:miter lim="800000"/>
                <a:headEnd len="sm" w="sm" type="none"/>
                <a:tailEnd len="sm" w="sm" type="none"/>
              </a:ln>
            </p:spPr>
          </p:cxnSp>
        </p:grpSp>
        <p:cxnSp>
          <p:nvCxnSpPr>
            <p:cNvPr id="213" name="Google Shape;213;p4"/>
            <p:cNvCxnSpPr/>
            <p:nvPr/>
          </p:nvCxnSpPr>
          <p:spPr>
            <a:xfrm rot="10800000">
              <a:off x="4997333" y="3503334"/>
              <a:ext cx="1593535" cy="0"/>
            </a:xfrm>
            <a:prstGeom prst="straightConnector1">
              <a:avLst/>
            </a:prstGeom>
            <a:noFill/>
            <a:ln cap="flat" cmpd="sng" w="9525">
              <a:solidFill>
                <a:schemeClr val="accent1"/>
              </a:solidFill>
              <a:prstDash val="solid"/>
              <a:miter lim="800000"/>
              <a:headEnd len="sm" w="sm" type="none"/>
              <a:tailEnd len="sm" w="sm" type="none"/>
            </a:ln>
          </p:spPr>
        </p:cxnSp>
        <p:cxnSp>
          <p:nvCxnSpPr>
            <p:cNvPr id="214" name="Google Shape;214;p4"/>
            <p:cNvCxnSpPr/>
            <p:nvPr/>
          </p:nvCxnSpPr>
          <p:spPr>
            <a:xfrm rot="10800000">
              <a:off x="4997333" y="4195841"/>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215" name="Google Shape;215;p4"/>
            <p:cNvCxnSpPr/>
            <p:nvPr/>
          </p:nvCxnSpPr>
          <p:spPr>
            <a:xfrm rot="10800000">
              <a:off x="4997333" y="4888348"/>
              <a:ext cx="1593535" cy="0"/>
            </a:xfrm>
            <a:prstGeom prst="straightConnector1">
              <a:avLst/>
            </a:prstGeom>
            <a:noFill/>
            <a:ln cap="flat" cmpd="sng" w="9525">
              <a:solidFill>
                <a:srgbClr val="F2F2F2"/>
              </a:solidFill>
              <a:prstDash val="solid"/>
              <a:miter lim="800000"/>
              <a:headEnd len="sm" w="sm" type="none"/>
              <a:tailEnd len="sm" w="sm" type="none"/>
            </a:ln>
          </p:spPr>
        </p:cxnSp>
        <p:cxnSp>
          <p:nvCxnSpPr>
            <p:cNvPr id="216" name="Google Shape;216;p4"/>
            <p:cNvCxnSpPr/>
            <p:nvPr/>
          </p:nvCxnSpPr>
          <p:spPr>
            <a:xfrm rot="10800000">
              <a:off x="4997333" y="5580854"/>
              <a:ext cx="1593535" cy="0"/>
            </a:xfrm>
            <a:prstGeom prst="straightConnector1">
              <a:avLst/>
            </a:prstGeom>
            <a:noFill/>
            <a:ln cap="flat" cmpd="sng" w="9525">
              <a:solidFill>
                <a:schemeClr val="accent1"/>
              </a:solidFill>
              <a:prstDash val="solid"/>
              <a:miter lim="800000"/>
              <a:headEnd len="sm" w="sm" type="none"/>
              <a:tailEnd len="sm" w="sm" type="none"/>
            </a:ln>
          </p:spPr>
        </p:cxnSp>
        <p:cxnSp>
          <p:nvCxnSpPr>
            <p:cNvPr id="217" name="Google Shape;217;p4"/>
            <p:cNvCxnSpPr>
              <a:stCxn id="206" idx="2"/>
            </p:cNvCxnSpPr>
            <p:nvPr/>
          </p:nvCxnSpPr>
          <p:spPr>
            <a:xfrm rot="10800000">
              <a:off x="5791210" y="3503391"/>
              <a:ext cx="0" cy="2141100"/>
            </a:xfrm>
            <a:prstGeom prst="straightConnector1">
              <a:avLst/>
            </a:prstGeom>
            <a:noFill/>
            <a:ln cap="flat" cmpd="sng" w="9525">
              <a:solidFill>
                <a:srgbClr val="F2F2F2"/>
              </a:solidFill>
              <a:prstDash val="solid"/>
              <a:miter lim="800000"/>
              <a:headEnd len="sm" w="sm" type="none"/>
              <a:tailEnd len="sm" w="sm" type="none"/>
            </a:ln>
          </p:spPr>
        </p:cxnSp>
        <p:pic>
          <p:nvPicPr>
            <p:cNvPr descr="Icon&#10;&#10;Description automatically generated" id="218" name="Google Shape;218;p4"/>
            <p:cNvPicPr preferRelativeResize="0"/>
            <p:nvPr/>
          </p:nvPicPr>
          <p:blipFill rotWithShape="1">
            <a:blip r:embed="rId7">
              <a:alphaModFix/>
            </a:blip>
            <a:srcRect b="0" l="0" r="0" t="0"/>
            <a:stretch/>
          </p:blipFill>
          <p:spPr>
            <a:xfrm>
              <a:off x="5178859" y="3587079"/>
              <a:ext cx="379684" cy="335874"/>
            </a:xfrm>
            <a:prstGeom prst="rect">
              <a:avLst/>
            </a:prstGeom>
            <a:noFill/>
            <a:ln>
              <a:noFill/>
            </a:ln>
          </p:spPr>
        </p:pic>
        <p:sp>
          <p:nvSpPr>
            <p:cNvPr id="219" name="Google Shape;219;p4"/>
            <p:cNvSpPr txBox="1"/>
            <p:nvPr/>
          </p:nvSpPr>
          <p:spPr>
            <a:xfrm>
              <a:off x="4986381" y="3863039"/>
              <a:ext cx="864486" cy="2468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rgbClr val="2D3243"/>
                  </a:solidFill>
                  <a:latin typeface="Arial"/>
                  <a:ea typeface="Arial"/>
                  <a:cs typeface="Arial"/>
                  <a:sym typeface="Arial"/>
                </a:rPr>
                <a:t>Ma semaine</a:t>
              </a:r>
              <a:endParaRPr/>
            </a:p>
          </p:txBody>
        </p:sp>
        <p:pic>
          <p:nvPicPr>
            <p:cNvPr descr="Collaboration icon - GSI Health" id="220" name="Google Shape;220;p4"/>
            <p:cNvPicPr preferRelativeResize="0"/>
            <p:nvPr/>
          </p:nvPicPr>
          <p:blipFill rotWithShape="1">
            <a:blip r:embed="rId8">
              <a:alphaModFix/>
            </a:blip>
            <a:srcRect b="0" l="0" r="0" t="0"/>
            <a:stretch/>
          </p:blipFill>
          <p:spPr>
            <a:xfrm>
              <a:off x="6098165" y="4270330"/>
              <a:ext cx="313340" cy="313340"/>
            </a:xfrm>
            <a:prstGeom prst="rect">
              <a:avLst/>
            </a:prstGeom>
            <a:noFill/>
            <a:ln>
              <a:noFill/>
            </a:ln>
          </p:spPr>
        </p:pic>
        <p:sp>
          <p:nvSpPr>
            <p:cNvPr id="221" name="Google Shape;221;p4"/>
            <p:cNvSpPr txBox="1"/>
            <p:nvPr/>
          </p:nvSpPr>
          <p:spPr>
            <a:xfrm>
              <a:off x="5731556" y="4598433"/>
              <a:ext cx="1046560" cy="2468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rgbClr val="2D3243"/>
                  </a:solidFill>
                  <a:latin typeface="Arial"/>
                  <a:ea typeface="Arial"/>
                  <a:cs typeface="Arial"/>
                  <a:sym typeface="Arial"/>
                </a:rPr>
                <a:t>Mes réservations</a:t>
              </a:r>
              <a:endParaRPr/>
            </a:p>
          </p:txBody>
        </p:sp>
        <p:pic>
          <p:nvPicPr>
            <p:cNvPr descr="Icon&#10;&#10;Description automatically generated" id="222" name="Google Shape;222;p4"/>
            <p:cNvPicPr preferRelativeResize="0"/>
            <p:nvPr/>
          </p:nvPicPr>
          <p:blipFill rotWithShape="1">
            <a:blip r:embed="rId9">
              <a:alphaModFix/>
            </a:blip>
            <a:srcRect b="0" l="0" r="0" t="0"/>
            <a:stretch/>
          </p:blipFill>
          <p:spPr>
            <a:xfrm>
              <a:off x="6090222" y="3608407"/>
              <a:ext cx="329227" cy="293218"/>
            </a:xfrm>
            <a:prstGeom prst="rect">
              <a:avLst/>
            </a:prstGeom>
            <a:noFill/>
            <a:ln>
              <a:noFill/>
            </a:ln>
          </p:spPr>
        </p:pic>
        <p:sp>
          <p:nvSpPr>
            <p:cNvPr id="223" name="Google Shape;223;p4"/>
            <p:cNvSpPr txBox="1"/>
            <p:nvPr/>
          </p:nvSpPr>
          <p:spPr>
            <a:xfrm>
              <a:off x="5789260" y="3863039"/>
              <a:ext cx="1251520" cy="2468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rgbClr val="2D3243"/>
                  </a:solidFill>
                  <a:latin typeface="Arial"/>
                  <a:ea typeface="Arial"/>
                  <a:cs typeface="Arial"/>
                  <a:sym typeface="Arial"/>
                </a:rPr>
                <a:t>Plans interactifs</a:t>
              </a:r>
              <a:endParaRPr/>
            </a:p>
          </p:txBody>
        </p:sp>
        <p:pic>
          <p:nvPicPr>
            <p:cNvPr descr="Info Information Circle Button Svg Png Icon Free Download (#447841 ..." id="224" name="Google Shape;224;p4"/>
            <p:cNvPicPr preferRelativeResize="0"/>
            <p:nvPr/>
          </p:nvPicPr>
          <p:blipFill rotWithShape="1">
            <a:blip r:embed="rId10">
              <a:alphaModFix/>
            </a:blip>
            <a:srcRect b="0" l="0" r="0" t="0"/>
            <a:stretch/>
          </p:blipFill>
          <p:spPr>
            <a:xfrm>
              <a:off x="6138444" y="4984164"/>
              <a:ext cx="232783" cy="233397"/>
            </a:xfrm>
            <a:prstGeom prst="rect">
              <a:avLst/>
            </a:prstGeom>
            <a:noFill/>
            <a:ln>
              <a:noFill/>
            </a:ln>
          </p:spPr>
        </p:pic>
        <p:sp>
          <p:nvSpPr>
            <p:cNvPr id="225" name="Google Shape;225;p4"/>
            <p:cNvSpPr txBox="1"/>
            <p:nvPr/>
          </p:nvSpPr>
          <p:spPr>
            <a:xfrm>
              <a:off x="5898822" y="5217631"/>
              <a:ext cx="712027" cy="2468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600">
                  <a:solidFill>
                    <a:srgbClr val="2D3243"/>
                  </a:solidFill>
                  <a:latin typeface="Arial"/>
                  <a:ea typeface="Arial"/>
                  <a:cs typeface="Arial"/>
                  <a:sym typeface="Arial"/>
                </a:rPr>
                <a:t>Infos</a:t>
              </a:r>
              <a:endParaRPr/>
            </a:p>
          </p:txBody>
        </p:sp>
        <p:pic>
          <p:nvPicPr>
            <p:cNvPr descr="Qr code&#10;&#10;Description automatically generated" id="226" name="Google Shape;226;p4"/>
            <p:cNvPicPr preferRelativeResize="0"/>
            <p:nvPr/>
          </p:nvPicPr>
          <p:blipFill rotWithShape="1">
            <a:blip r:embed="rId11">
              <a:alphaModFix/>
            </a:blip>
            <a:srcRect b="0" l="0" r="0" t="0"/>
            <a:stretch/>
          </p:blipFill>
          <p:spPr>
            <a:xfrm>
              <a:off x="5242017" y="4974178"/>
              <a:ext cx="253368" cy="253368"/>
            </a:xfrm>
            <a:prstGeom prst="rect">
              <a:avLst/>
            </a:prstGeom>
            <a:noFill/>
            <a:ln>
              <a:noFill/>
            </a:ln>
          </p:spPr>
        </p:pic>
        <p:sp>
          <p:nvSpPr>
            <p:cNvPr id="227" name="Google Shape;227;p4"/>
            <p:cNvSpPr txBox="1"/>
            <p:nvPr/>
          </p:nvSpPr>
          <p:spPr>
            <a:xfrm>
              <a:off x="4928705" y="5217631"/>
              <a:ext cx="1148017" cy="2468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rgbClr val="2D3243"/>
                  </a:solidFill>
                  <a:latin typeface="Arial"/>
                  <a:ea typeface="Arial"/>
                  <a:cs typeface="Arial"/>
                  <a:sym typeface="Arial"/>
                </a:rPr>
                <a:t>Scan QR Code</a:t>
              </a:r>
              <a:endParaRPr/>
            </a:p>
          </p:txBody>
        </p:sp>
        <p:pic>
          <p:nvPicPr>
            <p:cNvPr descr="Two Persons Talking Sharing Sitting On A Table - Two People Meeting ..." id="228" name="Google Shape;228;p4"/>
            <p:cNvPicPr preferRelativeResize="0"/>
            <p:nvPr/>
          </p:nvPicPr>
          <p:blipFill rotWithShape="1">
            <a:blip r:embed="rId12">
              <a:alphaModFix/>
            </a:blip>
            <a:srcRect b="0" l="0" r="0" t="0"/>
            <a:stretch/>
          </p:blipFill>
          <p:spPr>
            <a:xfrm>
              <a:off x="5236149" y="4271057"/>
              <a:ext cx="265104" cy="311887"/>
            </a:xfrm>
            <a:prstGeom prst="rect">
              <a:avLst/>
            </a:prstGeom>
            <a:noFill/>
            <a:ln>
              <a:noFill/>
            </a:ln>
          </p:spPr>
        </p:pic>
        <p:sp>
          <p:nvSpPr>
            <p:cNvPr id="229" name="Google Shape;229;p4"/>
            <p:cNvSpPr txBox="1"/>
            <p:nvPr/>
          </p:nvSpPr>
          <p:spPr>
            <a:xfrm>
              <a:off x="4805343" y="4598433"/>
              <a:ext cx="1117075" cy="2468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600">
                  <a:solidFill>
                    <a:srgbClr val="2D3243"/>
                  </a:solidFill>
                  <a:latin typeface="Arial"/>
                  <a:ea typeface="Arial"/>
                  <a:cs typeface="Arial"/>
                  <a:sym typeface="Arial"/>
                </a:rPr>
                <a:t>Réserver</a:t>
              </a:r>
              <a:endParaRPr/>
            </a:p>
          </p:txBody>
        </p:sp>
      </p:grpSp>
      <p:sp>
        <p:nvSpPr>
          <p:cNvPr id="230" name="Google Shape;230;p4"/>
          <p:cNvSpPr/>
          <p:nvPr/>
        </p:nvSpPr>
        <p:spPr>
          <a:xfrm>
            <a:off x="7009664" y="4163265"/>
            <a:ext cx="2438400" cy="2375647"/>
          </a:xfrm>
          <a:prstGeom prst="ellipse">
            <a:avLst/>
          </a:prstGeom>
          <a:blipFill rotWithShape="1">
            <a:blip r:embed="rId1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4"/>
          <p:cNvSpPr txBox="1"/>
          <p:nvPr/>
        </p:nvSpPr>
        <p:spPr>
          <a:xfrm>
            <a:off x="9157084" y="4127320"/>
            <a:ext cx="2707056" cy="1688476"/>
          </a:xfrm>
          <a:prstGeom prst="rect">
            <a:avLst/>
          </a:prstGeom>
          <a:solidFill>
            <a:schemeClr val="lt1">
              <a:alpha val="20000"/>
            </a:schemeClr>
          </a:solid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“Le bureau, ma deuxième maison !”</a:t>
            </a:r>
            <a:endParaRPr/>
          </a:p>
          <a:p>
            <a:pPr indent="0" lvl="0" marL="0" marR="0" rtl="0" algn="l">
              <a:lnSpc>
                <a:spcPct val="153333"/>
              </a:lnSpc>
              <a:spcBef>
                <a:spcPts val="0"/>
              </a:spcBef>
              <a:spcAft>
                <a:spcPts val="0"/>
              </a:spcAft>
              <a:buNone/>
            </a:pPr>
            <a:r>
              <a:rPr lang="fr-FR" sz="1200">
                <a:solidFill>
                  <a:srgbClr val="2C3242"/>
                </a:solidFill>
                <a:latin typeface="Arial"/>
                <a:ea typeface="Arial"/>
                <a:cs typeface="Arial"/>
                <a:sym typeface="Arial"/>
              </a:rPr>
              <a:t>“Le COVID m’a montré que je préfére être au bureau 4 à 5 jours par semaine. Du coup, l’application me permet chaque matin de savoir qui je vais rencontrer dans la journée !”</a:t>
            </a:r>
            <a:endParaRPr/>
          </a:p>
        </p:txBody>
      </p:sp>
      <p:sp>
        <p:nvSpPr>
          <p:cNvPr id="232" name="Google Shape;232;p4"/>
          <p:cNvSpPr/>
          <p:nvPr/>
        </p:nvSpPr>
        <p:spPr>
          <a:xfrm>
            <a:off x="2643833" y="4302691"/>
            <a:ext cx="2438400" cy="2375647"/>
          </a:xfrm>
          <a:prstGeom prst="ellipse">
            <a:avLst/>
          </a:prstGeom>
          <a:blipFill rotWithShape="1">
            <a:blip r:embed="rId1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4"/>
          <p:cNvSpPr txBox="1"/>
          <p:nvPr/>
        </p:nvSpPr>
        <p:spPr>
          <a:xfrm>
            <a:off x="262958" y="4971558"/>
            <a:ext cx="2707056" cy="1457643"/>
          </a:xfrm>
          <a:prstGeom prst="rect">
            <a:avLst/>
          </a:prstGeom>
          <a:solidFill>
            <a:schemeClr val="lt1">
              <a:alpha val="20000"/>
            </a:schemeClr>
          </a:solid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“Je suis plutôt dernière minute ”</a:t>
            </a:r>
            <a:endParaRPr/>
          </a:p>
          <a:p>
            <a:pPr indent="0" lvl="0" marL="0" marR="0" rtl="0" algn="l">
              <a:lnSpc>
                <a:spcPct val="153333"/>
              </a:lnSpc>
              <a:spcBef>
                <a:spcPts val="0"/>
              </a:spcBef>
              <a:spcAft>
                <a:spcPts val="0"/>
              </a:spcAft>
              <a:buNone/>
            </a:pPr>
            <a:r>
              <a:rPr lang="fr-FR" sz="1200">
                <a:solidFill>
                  <a:srgbClr val="2C3242"/>
                </a:solidFill>
                <a:latin typeface="Arial"/>
                <a:ea typeface="Arial"/>
                <a:cs typeface="Arial"/>
                <a:sym typeface="Arial"/>
              </a:rPr>
              <a:t>“En tant que commerciale, je passe du temps hors du bureau, alors y faire des sauts de puces et réserver un espace à la minute est pour moi très important.”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7" name="Shape 237"/>
        <p:cNvGrpSpPr/>
        <p:nvPr/>
      </p:nvGrpSpPr>
      <p:grpSpPr>
        <a:xfrm>
          <a:off x="0" y="0"/>
          <a:ext cx="0" cy="0"/>
          <a:chOff x="0" y="0"/>
          <a:chExt cx="0" cy="0"/>
        </a:xfrm>
      </p:grpSpPr>
      <p:pic>
        <p:nvPicPr>
          <p:cNvPr id="238" name="Google Shape;238;p5"/>
          <p:cNvPicPr preferRelativeResize="0"/>
          <p:nvPr/>
        </p:nvPicPr>
        <p:blipFill rotWithShape="1">
          <a:blip r:embed="rId3">
            <a:alphaModFix/>
          </a:blip>
          <a:srcRect b="0" l="0" r="0" t="8695"/>
          <a:stretch/>
        </p:blipFill>
        <p:spPr>
          <a:xfrm>
            <a:off x="170967" y="4583487"/>
            <a:ext cx="3553655" cy="2208540"/>
          </a:xfrm>
          <a:prstGeom prst="rect">
            <a:avLst/>
          </a:prstGeom>
          <a:solidFill>
            <a:schemeClr val="lt1"/>
          </a:solidFill>
          <a:ln cap="flat" cmpd="sng" w="12700">
            <a:solidFill>
              <a:srgbClr val="D8D8D8"/>
            </a:solidFill>
            <a:prstDash val="solid"/>
            <a:miter lim="800000"/>
            <a:headEnd len="sm" w="sm" type="none"/>
            <a:tailEnd len="sm" w="sm" type="none"/>
          </a:ln>
        </p:spPr>
      </p:pic>
      <p:sp>
        <p:nvSpPr>
          <p:cNvPr id="239" name="Google Shape;239;p5"/>
          <p:cNvSpPr/>
          <p:nvPr/>
        </p:nvSpPr>
        <p:spPr>
          <a:xfrm rot="-5400000">
            <a:off x="8953772" y="1512338"/>
            <a:ext cx="1323438" cy="5153027"/>
          </a:xfrm>
          <a:prstGeom prst="round2SameRect">
            <a:avLst>
              <a:gd fmla="val 15290" name="adj1"/>
              <a:gd fmla="val 0" name="adj2"/>
            </a:avLst>
          </a:prstGeom>
          <a:solidFill>
            <a:srgbClr val="4294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5"/>
          <p:cNvSpPr txBox="1"/>
          <p:nvPr>
            <p:ph type="title"/>
          </p:nvPr>
        </p:nvSpPr>
        <p:spPr>
          <a:xfrm>
            <a:off x="4871258" y="365125"/>
            <a:ext cx="6482400" cy="355500"/>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rgbClr val="2C3242"/>
              </a:buClr>
              <a:buSzPct val="100000"/>
              <a:buFont typeface="Arial"/>
              <a:buNone/>
            </a:pPr>
            <a:r>
              <a:rPr lang="fr-FR" cap="none"/>
              <a:t>UNE EXPÉRIENCE UNIFIÉE SUR PC, MOBILE ET VIA ADDIN OUTLOOK</a:t>
            </a:r>
            <a:endParaRPr/>
          </a:p>
        </p:txBody>
      </p:sp>
      <p:sp>
        <p:nvSpPr>
          <p:cNvPr id="241" name="Google Shape;241;p5"/>
          <p:cNvSpPr txBox="1"/>
          <p:nvPr/>
        </p:nvSpPr>
        <p:spPr>
          <a:xfrm>
            <a:off x="7290320" y="1748072"/>
            <a:ext cx="5216961" cy="1323439"/>
          </a:xfrm>
          <a:prstGeom prst="rect">
            <a:avLst/>
          </a:prstGeom>
          <a:noFill/>
          <a:ln>
            <a:noFill/>
          </a:ln>
        </p:spPr>
        <p:txBody>
          <a:bodyPr anchorCtr="0" anchor="t" bIns="45700" lIns="91425" spcFirstLastPara="1" rIns="91425" wrap="square" tIns="45700">
            <a:spAutoFit/>
          </a:bodyPr>
          <a:lstStyle/>
          <a:p>
            <a:pPr indent="0" lvl="0" marL="0" marR="0" rtl="0" algn="l">
              <a:lnSpc>
                <a:spcPct val="113809"/>
              </a:lnSpc>
              <a:spcBef>
                <a:spcPts val="0"/>
              </a:spcBef>
              <a:spcAft>
                <a:spcPts val="0"/>
              </a:spcAft>
              <a:buNone/>
            </a:pPr>
            <a:r>
              <a:rPr b="1" lang="fr-FR" sz="4200">
                <a:solidFill>
                  <a:srgbClr val="4294CF"/>
                </a:solidFill>
                <a:latin typeface="Arial"/>
                <a:ea typeface="Arial"/>
                <a:cs typeface="Arial"/>
                <a:sym typeface="Arial"/>
              </a:rPr>
              <a:t>Utiliser,</a:t>
            </a:r>
            <a:endParaRPr/>
          </a:p>
          <a:p>
            <a:pPr indent="0" lvl="0" marL="0" marR="0" rtl="0" algn="l">
              <a:lnSpc>
                <a:spcPct val="113809"/>
              </a:lnSpc>
              <a:spcBef>
                <a:spcPts val="0"/>
              </a:spcBef>
              <a:spcAft>
                <a:spcPts val="0"/>
              </a:spcAft>
              <a:buNone/>
            </a:pPr>
            <a:r>
              <a:rPr b="1" lang="fr-FR" sz="4200">
                <a:solidFill>
                  <a:srgbClr val="2C3242"/>
                </a:solidFill>
                <a:latin typeface="Arial"/>
                <a:ea typeface="Arial"/>
                <a:cs typeface="Arial"/>
                <a:sym typeface="Arial"/>
              </a:rPr>
              <a:t>à tout moment</a:t>
            </a:r>
            <a:endParaRPr sz="4200">
              <a:solidFill>
                <a:srgbClr val="2C3242"/>
              </a:solidFill>
              <a:latin typeface="Arial"/>
              <a:ea typeface="Arial"/>
              <a:cs typeface="Arial"/>
              <a:sym typeface="Arial"/>
            </a:endParaRPr>
          </a:p>
        </p:txBody>
      </p:sp>
      <p:sp>
        <p:nvSpPr>
          <p:cNvPr id="242" name="Google Shape;242;p5"/>
          <p:cNvSpPr txBox="1"/>
          <p:nvPr/>
        </p:nvSpPr>
        <p:spPr>
          <a:xfrm>
            <a:off x="7349415" y="3447456"/>
            <a:ext cx="4607169" cy="1226811"/>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lang="fr-FR" sz="1200">
                <a:solidFill>
                  <a:schemeClr val="lt1"/>
                </a:solidFill>
                <a:latin typeface="Arial"/>
                <a:ea typeface="Arial"/>
                <a:cs typeface="Arial"/>
                <a:sym typeface="Arial"/>
              </a:rPr>
              <a:t>L’</a:t>
            </a:r>
            <a:r>
              <a:rPr b="1" lang="fr-FR" sz="1200">
                <a:solidFill>
                  <a:schemeClr val="lt1"/>
                </a:solidFill>
                <a:latin typeface="Arial"/>
                <a:ea typeface="Arial"/>
                <a:cs typeface="Arial"/>
                <a:sym typeface="Arial"/>
              </a:rPr>
              <a:t>addin Outlook prolonge l’expérience utilisateur </a:t>
            </a:r>
            <a:r>
              <a:rPr lang="fr-FR" sz="1200">
                <a:solidFill>
                  <a:schemeClr val="lt1"/>
                </a:solidFill>
                <a:latin typeface="Arial"/>
                <a:ea typeface="Arial"/>
                <a:cs typeface="Arial"/>
                <a:sym typeface="Arial"/>
              </a:rPr>
              <a:t>en permettant la </a:t>
            </a:r>
            <a:r>
              <a:rPr b="1" lang="fr-FR" sz="1200">
                <a:solidFill>
                  <a:schemeClr val="lt1"/>
                </a:solidFill>
                <a:latin typeface="Arial"/>
                <a:ea typeface="Arial"/>
                <a:cs typeface="Arial"/>
                <a:sym typeface="Arial"/>
              </a:rPr>
              <a:t>réservation de salles </a:t>
            </a:r>
            <a:r>
              <a:rPr lang="fr-FR" sz="1200">
                <a:solidFill>
                  <a:schemeClr val="lt1"/>
                </a:solidFill>
                <a:latin typeface="Arial"/>
                <a:ea typeface="Arial"/>
                <a:cs typeface="Arial"/>
                <a:sym typeface="Arial"/>
              </a:rPr>
              <a:t>et la </a:t>
            </a:r>
            <a:r>
              <a:rPr b="1" lang="fr-FR" sz="1200">
                <a:solidFill>
                  <a:schemeClr val="lt1"/>
                </a:solidFill>
                <a:latin typeface="Arial"/>
                <a:ea typeface="Arial"/>
                <a:cs typeface="Arial"/>
                <a:sym typeface="Arial"/>
              </a:rPr>
              <a:t>déclaration d’invités</a:t>
            </a:r>
            <a:r>
              <a:rPr lang="fr-FR" sz="1200">
                <a:solidFill>
                  <a:schemeClr val="lt1"/>
                </a:solidFill>
                <a:latin typeface="Arial"/>
                <a:ea typeface="Arial"/>
                <a:cs typeface="Arial"/>
                <a:sym typeface="Arial"/>
              </a:rPr>
              <a:t>.</a:t>
            </a:r>
            <a:endParaRPr/>
          </a:p>
          <a:p>
            <a:pPr indent="0" lvl="0" marL="0" marR="0" rtl="0" algn="l">
              <a:lnSpc>
                <a:spcPct val="153333"/>
              </a:lnSpc>
              <a:spcBef>
                <a:spcPts val="0"/>
              </a:spcBef>
              <a:spcAft>
                <a:spcPts val="0"/>
              </a:spcAft>
              <a:buNone/>
            </a:pPr>
            <a:r>
              <a:t/>
            </a:r>
            <a:endParaRPr sz="1200">
              <a:solidFill>
                <a:schemeClr val="lt1"/>
              </a:solidFill>
              <a:latin typeface="Arial"/>
              <a:ea typeface="Arial"/>
              <a:cs typeface="Arial"/>
              <a:sym typeface="Arial"/>
            </a:endParaRPr>
          </a:p>
          <a:p>
            <a:pPr indent="0" lvl="0" marL="0" marR="0" rtl="0" algn="l">
              <a:lnSpc>
                <a:spcPct val="153333"/>
              </a:lnSpc>
              <a:spcBef>
                <a:spcPts val="0"/>
              </a:spcBef>
              <a:spcAft>
                <a:spcPts val="0"/>
              </a:spcAft>
              <a:buNone/>
            </a:pPr>
            <a:r>
              <a:rPr lang="fr-FR" sz="1200">
                <a:solidFill>
                  <a:schemeClr val="lt1"/>
                </a:solidFill>
                <a:latin typeface="Arial"/>
                <a:ea typeface="Arial"/>
                <a:cs typeface="Arial"/>
                <a:sym typeface="Arial"/>
              </a:rPr>
              <a:t>Grâce à lui, le </a:t>
            </a:r>
            <a:r>
              <a:rPr b="1" lang="fr-FR" sz="1200">
                <a:solidFill>
                  <a:schemeClr val="lt1"/>
                </a:solidFill>
                <a:latin typeface="Arial"/>
                <a:ea typeface="Arial"/>
                <a:cs typeface="Arial"/>
                <a:sym typeface="Arial"/>
              </a:rPr>
              <a:t>calendrier Outlook présente </a:t>
            </a:r>
            <a:r>
              <a:rPr lang="fr-FR" sz="1200">
                <a:solidFill>
                  <a:schemeClr val="lt1"/>
                </a:solidFill>
                <a:latin typeface="Arial"/>
                <a:ea typeface="Arial"/>
                <a:cs typeface="Arial"/>
                <a:sym typeface="Arial"/>
              </a:rPr>
              <a:t>le planning de </a:t>
            </a:r>
            <a:r>
              <a:rPr b="1" lang="fr-FR" sz="1200">
                <a:solidFill>
                  <a:schemeClr val="lt1"/>
                </a:solidFill>
                <a:latin typeface="Arial"/>
                <a:ea typeface="Arial"/>
                <a:cs typeface="Arial"/>
                <a:sym typeface="Arial"/>
              </a:rPr>
              <a:t>présence du salarié et de ses collègues</a:t>
            </a:r>
            <a:r>
              <a:rPr lang="fr-FR" sz="1200">
                <a:solidFill>
                  <a:schemeClr val="lt1"/>
                </a:solidFill>
                <a:latin typeface="Arial"/>
                <a:ea typeface="Arial"/>
                <a:cs typeface="Arial"/>
                <a:sym typeface="Arial"/>
              </a:rPr>
              <a:t>.</a:t>
            </a:r>
            <a:endParaRPr/>
          </a:p>
        </p:txBody>
      </p:sp>
      <p:sp>
        <p:nvSpPr>
          <p:cNvPr id="243" name="Google Shape;243;p5"/>
          <p:cNvSpPr txBox="1"/>
          <p:nvPr/>
        </p:nvSpPr>
        <p:spPr>
          <a:xfrm>
            <a:off x="1569421" y="1053219"/>
            <a:ext cx="1151083" cy="303160"/>
          </a:xfrm>
          <a:prstGeom prst="rect">
            <a:avLst/>
          </a:prstGeom>
          <a:noFill/>
          <a:ln>
            <a:noFill/>
          </a:ln>
        </p:spPr>
        <p:txBody>
          <a:bodyPr anchorCtr="0" anchor="t" bIns="45700" lIns="91425" spcFirstLastPara="1" rIns="91425" wrap="square" tIns="45700">
            <a:spAutoFit/>
          </a:bodyPr>
          <a:lstStyle/>
          <a:p>
            <a:pPr indent="0" lvl="0" marL="0" marR="0" rtl="0" algn="ctr">
              <a:lnSpc>
                <a:spcPct val="153333"/>
              </a:lnSpc>
              <a:spcBef>
                <a:spcPts val="0"/>
              </a:spcBef>
              <a:spcAft>
                <a:spcPts val="0"/>
              </a:spcAft>
              <a:buNone/>
            </a:pPr>
            <a:r>
              <a:rPr b="1" lang="fr-FR" sz="1200">
                <a:solidFill>
                  <a:srgbClr val="2C3242"/>
                </a:solidFill>
                <a:latin typeface="Arial"/>
                <a:ea typeface="Arial"/>
                <a:cs typeface="Arial"/>
                <a:sym typeface="Arial"/>
              </a:rPr>
              <a:t>Version PC</a:t>
            </a:r>
            <a:endParaRPr b="1" sz="1200">
              <a:solidFill>
                <a:srgbClr val="2C3242"/>
              </a:solidFill>
              <a:latin typeface="Arial"/>
              <a:ea typeface="Arial"/>
              <a:cs typeface="Arial"/>
              <a:sym typeface="Arial"/>
            </a:endParaRPr>
          </a:p>
        </p:txBody>
      </p:sp>
      <p:sp>
        <p:nvSpPr>
          <p:cNvPr id="244" name="Google Shape;244;p5"/>
          <p:cNvSpPr txBox="1"/>
          <p:nvPr/>
        </p:nvSpPr>
        <p:spPr>
          <a:xfrm>
            <a:off x="4908107" y="1051409"/>
            <a:ext cx="1333967" cy="303160"/>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Version Mobile</a:t>
            </a:r>
            <a:endParaRPr b="1" sz="1200">
              <a:solidFill>
                <a:srgbClr val="2C3242"/>
              </a:solidFill>
              <a:latin typeface="Arial"/>
              <a:ea typeface="Arial"/>
              <a:cs typeface="Arial"/>
              <a:sym typeface="Arial"/>
            </a:endParaRPr>
          </a:p>
        </p:txBody>
      </p:sp>
      <p:grpSp>
        <p:nvGrpSpPr>
          <p:cNvPr id="245" name="Google Shape;245;p5"/>
          <p:cNvGrpSpPr/>
          <p:nvPr/>
        </p:nvGrpSpPr>
        <p:grpSpPr>
          <a:xfrm>
            <a:off x="158545" y="1362981"/>
            <a:ext cx="3972835" cy="2901437"/>
            <a:chOff x="115404" y="1996554"/>
            <a:chExt cx="4226767" cy="3140048"/>
          </a:xfrm>
        </p:grpSpPr>
        <p:grpSp>
          <p:nvGrpSpPr>
            <p:cNvPr id="246" name="Google Shape;246;p5"/>
            <p:cNvGrpSpPr/>
            <p:nvPr/>
          </p:nvGrpSpPr>
          <p:grpSpPr>
            <a:xfrm>
              <a:off x="115404" y="1996554"/>
              <a:ext cx="4226767" cy="3140048"/>
              <a:chOff x="1642188" y="0"/>
              <a:chExt cx="8854752" cy="6356350"/>
            </a:xfrm>
          </p:grpSpPr>
          <p:pic>
            <p:nvPicPr>
              <p:cNvPr id="247" name="Google Shape;247;p5"/>
              <p:cNvPicPr preferRelativeResize="0"/>
              <p:nvPr/>
            </p:nvPicPr>
            <p:blipFill rotWithShape="1">
              <a:blip r:embed="rId4">
                <a:alphaModFix/>
              </a:blip>
              <a:srcRect b="7314" l="6892" r="7404" t="0"/>
              <a:stretch/>
            </p:blipFill>
            <p:spPr>
              <a:xfrm>
                <a:off x="1642188" y="0"/>
                <a:ext cx="8854752" cy="6356350"/>
              </a:xfrm>
              <a:prstGeom prst="rect">
                <a:avLst/>
              </a:prstGeom>
              <a:noFill/>
              <a:ln>
                <a:noFill/>
              </a:ln>
            </p:spPr>
          </p:pic>
          <p:sp>
            <p:nvSpPr>
              <p:cNvPr id="248" name="Google Shape;248;p5"/>
              <p:cNvSpPr/>
              <p:nvPr/>
            </p:nvSpPr>
            <p:spPr>
              <a:xfrm>
                <a:off x="5579706" y="4898571"/>
                <a:ext cx="951723" cy="228148"/>
              </a:xfrm>
              <a:prstGeom prst="rect">
                <a:avLst/>
              </a:prstGeom>
              <a:solidFill>
                <a:srgbClr val="E4E5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49" name="Google Shape;249;p5"/>
            <p:cNvPicPr preferRelativeResize="0"/>
            <p:nvPr/>
          </p:nvPicPr>
          <p:blipFill rotWithShape="1">
            <a:blip r:embed="rId5">
              <a:alphaModFix/>
            </a:blip>
            <a:srcRect b="0" l="0" r="0" t="0"/>
            <a:stretch/>
          </p:blipFill>
          <p:spPr>
            <a:xfrm>
              <a:off x="561377" y="2397992"/>
              <a:ext cx="3305993" cy="2018465"/>
            </a:xfrm>
            <a:prstGeom prst="rect">
              <a:avLst/>
            </a:prstGeom>
            <a:noFill/>
            <a:ln cap="flat" cmpd="sng" w="9525">
              <a:solidFill>
                <a:srgbClr val="BFBFBF"/>
              </a:solidFill>
              <a:prstDash val="solid"/>
              <a:round/>
              <a:headEnd len="sm" w="sm" type="none"/>
              <a:tailEnd len="sm" w="sm" type="none"/>
            </a:ln>
          </p:spPr>
        </p:pic>
      </p:grpSp>
      <p:pic>
        <p:nvPicPr>
          <p:cNvPr id="250" name="Google Shape;250;p5"/>
          <p:cNvPicPr preferRelativeResize="0"/>
          <p:nvPr/>
        </p:nvPicPr>
        <p:blipFill rotWithShape="1">
          <a:blip r:embed="rId6">
            <a:alphaModFix/>
          </a:blip>
          <a:srcRect b="0" l="0" r="0" t="11772"/>
          <a:stretch/>
        </p:blipFill>
        <p:spPr>
          <a:xfrm>
            <a:off x="3855799" y="5115456"/>
            <a:ext cx="3953670" cy="1167643"/>
          </a:xfrm>
          <a:prstGeom prst="rect">
            <a:avLst/>
          </a:prstGeom>
          <a:noFill/>
          <a:ln cap="flat" cmpd="sng" w="9525">
            <a:solidFill>
              <a:srgbClr val="7F7F7F"/>
            </a:solidFill>
            <a:prstDash val="solid"/>
            <a:round/>
            <a:headEnd len="sm" w="sm" type="none"/>
            <a:tailEnd len="sm" w="sm" type="none"/>
          </a:ln>
        </p:spPr>
      </p:pic>
      <p:sp>
        <p:nvSpPr>
          <p:cNvPr id="251" name="Google Shape;251;p5"/>
          <p:cNvSpPr txBox="1"/>
          <p:nvPr/>
        </p:nvSpPr>
        <p:spPr>
          <a:xfrm>
            <a:off x="4722645" y="4755285"/>
            <a:ext cx="1600973" cy="303160"/>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Calendrier Outlook</a:t>
            </a:r>
            <a:endParaRPr b="1" sz="1200">
              <a:solidFill>
                <a:srgbClr val="2C3242"/>
              </a:solidFill>
              <a:latin typeface="Arial"/>
              <a:ea typeface="Arial"/>
              <a:cs typeface="Arial"/>
              <a:sym typeface="Arial"/>
            </a:endParaRPr>
          </a:p>
        </p:txBody>
      </p:sp>
      <p:grpSp>
        <p:nvGrpSpPr>
          <p:cNvPr id="252" name="Google Shape;252;p5"/>
          <p:cNvGrpSpPr/>
          <p:nvPr/>
        </p:nvGrpSpPr>
        <p:grpSpPr>
          <a:xfrm>
            <a:off x="4816665" y="1362981"/>
            <a:ext cx="1400131" cy="2901437"/>
            <a:chOff x="4632107" y="1362981"/>
            <a:chExt cx="1516850" cy="3140048"/>
          </a:xfrm>
        </p:grpSpPr>
        <p:grpSp>
          <p:nvGrpSpPr>
            <p:cNvPr id="253" name="Google Shape;253;p5"/>
            <p:cNvGrpSpPr/>
            <p:nvPr/>
          </p:nvGrpSpPr>
          <p:grpSpPr>
            <a:xfrm>
              <a:off x="4632107" y="1362981"/>
              <a:ext cx="1516850" cy="3140048"/>
              <a:chOff x="4742586" y="1551692"/>
              <a:chExt cx="2097248" cy="4429387"/>
            </a:xfrm>
          </p:grpSpPr>
          <p:pic>
            <p:nvPicPr>
              <p:cNvPr descr="Logicom | Smartphone Le Prime" id="254" name="Google Shape;254;p5"/>
              <p:cNvPicPr preferRelativeResize="0"/>
              <p:nvPr/>
            </p:nvPicPr>
            <p:blipFill rotWithShape="1">
              <a:blip r:embed="rId7">
                <a:alphaModFix/>
              </a:blip>
              <a:srcRect b="8131" l="30303" r="30039" t="8111"/>
              <a:stretch/>
            </p:blipFill>
            <p:spPr>
              <a:xfrm>
                <a:off x="4742586" y="1551692"/>
                <a:ext cx="2097248" cy="4429387"/>
              </a:xfrm>
              <a:prstGeom prst="rect">
                <a:avLst/>
              </a:prstGeom>
              <a:noFill/>
              <a:ln>
                <a:noFill/>
              </a:ln>
            </p:spPr>
          </p:pic>
          <p:sp>
            <p:nvSpPr>
              <p:cNvPr id="255" name="Google Shape;255;p5"/>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6" name="Google Shape;256;p5"/>
            <p:cNvSpPr/>
            <p:nvPr/>
          </p:nvSpPr>
          <p:spPr>
            <a:xfrm>
              <a:off x="5243791" y="1654755"/>
              <a:ext cx="734364" cy="118054"/>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cxnSp>
          <p:nvCxnSpPr>
            <p:cNvPr id="257" name="Google Shape;257;p5"/>
            <p:cNvCxnSpPr/>
            <p:nvPr/>
          </p:nvCxnSpPr>
          <p:spPr>
            <a:xfrm rot="10800000">
              <a:off x="4773952" y="1664885"/>
              <a:ext cx="103336" cy="0"/>
            </a:xfrm>
            <a:prstGeom prst="straightConnector1">
              <a:avLst/>
            </a:prstGeom>
            <a:noFill/>
            <a:ln cap="flat" cmpd="sng" w="9525">
              <a:solidFill>
                <a:schemeClr val="accent1"/>
              </a:solidFill>
              <a:prstDash val="solid"/>
              <a:miter lim="800000"/>
              <a:headEnd len="sm" w="sm" type="none"/>
              <a:tailEnd len="sm" w="sm" type="none"/>
            </a:ln>
          </p:spPr>
        </p:cxnSp>
        <p:cxnSp>
          <p:nvCxnSpPr>
            <p:cNvPr id="258" name="Google Shape;258;p5"/>
            <p:cNvCxnSpPr/>
            <p:nvPr/>
          </p:nvCxnSpPr>
          <p:spPr>
            <a:xfrm rot="10800000">
              <a:off x="4773952" y="1689325"/>
              <a:ext cx="103336" cy="0"/>
            </a:xfrm>
            <a:prstGeom prst="straightConnector1">
              <a:avLst/>
            </a:prstGeom>
            <a:noFill/>
            <a:ln cap="flat" cmpd="sng" w="9525">
              <a:solidFill>
                <a:schemeClr val="accent1"/>
              </a:solidFill>
              <a:prstDash val="solid"/>
              <a:miter lim="800000"/>
              <a:headEnd len="sm" w="sm" type="none"/>
              <a:tailEnd len="sm" w="sm" type="none"/>
            </a:ln>
          </p:spPr>
        </p:cxnSp>
        <p:cxnSp>
          <p:nvCxnSpPr>
            <p:cNvPr id="259" name="Google Shape;259;p5"/>
            <p:cNvCxnSpPr/>
            <p:nvPr/>
          </p:nvCxnSpPr>
          <p:spPr>
            <a:xfrm rot="10800000">
              <a:off x="4773952" y="1713766"/>
              <a:ext cx="103336" cy="0"/>
            </a:xfrm>
            <a:prstGeom prst="straightConnector1">
              <a:avLst/>
            </a:prstGeom>
            <a:noFill/>
            <a:ln cap="flat" cmpd="sng" w="9525">
              <a:solidFill>
                <a:schemeClr val="accent1"/>
              </a:solidFill>
              <a:prstDash val="solid"/>
              <a:miter lim="800000"/>
              <a:headEnd len="sm" w="sm" type="none"/>
              <a:tailEnd len="sm" w="sm" type="none"/>
            </a:ln>
          </p:spPr>
        </p:cxnSp>
        <p:cxnSp>
          <p:nvCxnSpPr>
            <p:cNvPr id="260" name="Google Shape;260;p5"/>
            <p:cNvCxnSpPr/>
            <p:nvPr/>
          </p:nvCxnSpPr>
          <p:spPr>
            <a:xfrm rot="10800000">
              <a:off x="4877288" y="1826578"/>
              <a:ext cx="1040359" cy="0"/>
            </a:xfrm>
            <a:prstGeom prst="straightConnector1">
              <a:avLst/>
            </a:prstGeom>
            <a:noFill/>
            <a:ln cap="flat" cmpd="sng" w="9525">
              <a:solidFill>
                <a:schemeClr val="accent1"/>
              </a:solidFill>
              <a:prstDash val="solid"/>
              <a:miter lim="800000"/>
              <a:headEnd len="sm" w="sm" type="none"/>
              <a:tailEnd len="sm" w="sm" type="none"/>
            </a:ln>
          </p:spPr>
        </p:cxnSp>
        <p:pic>
          <p:nvPicPr>
            <p:cNvPr id="261" name="Google Shape;261;p5"/>
            <p:cNvPicPr preferRelativeResize="0"/>
            <p:nvPr/>
          </p:nvPicPr>
          <p:blipFill rotWithShape="1">
            <a:blip r:embed="rId8">
              <a:alphaModFix/>
            </a:blip>
            <a:srcRect b="0" l="0" r="0" t="0"/>
            <a:stretch/>
          </p:blipFill>
          <p:spPr>
            <a:xfrm>
              <a:off x="4741390" y="1825972"/>
              <a:ext cx="1290959" cy="2332972"/>
            </a:xfrm>
            <a:prstGeom prst="rect">
              <a:avLst/>
            </a:prstGeom>
            <a:noFill/>
            <a:ln>
              <a:noFill/>
            </a:ln>
          </p:spPr>
        </p:pic>
      </p:grpSp>
      <p:sp>
        <p:nvSpPr>
          <p:cNvPr id="262" name="Google Shape;262;p5"/>
          <p:cNvSpPr txBox="1"/>
          <p:nvPr/>
        </p:nvSpPr>
        <p:spPr>
          <a:xfrm>
            <a:off x="1147308" y="4281080"/>
            <a:ext cx="1600973" cy="303160"/>
          </a:xfrm>
          <a:prstGeom prst="rect">
            <a:avLst/>
          </a:prstGeom>
          <a:noFill/>
          <a:ln>
            <a:noFill/>
          </a:ln>
        </p:spPr>
        <p:txBody>
          <a:bodyPr anchorCtr="0" anchor="t" bIns="45700" lIns="91425" spcFirstLastPara="1" rIns="91425" wrap="square" tIns="45700">
            <a:spAutoFit/>
          </a:bodyPr>
          <a:lstStyle/>
          <a:p>
            <a:pPr indent="0" lvl="0" marL="0" marR="0" rtl="0" algn="ctr">
              <a:lnSpc>
                <a:spcPct val="153333"/>
              </a:lnSpc>
              <a:spcBef>
                <a:spcPts val="0"/>
              </a:spcBef>
              <a:spcAft>
                <a:spcPts val="0"/>
              </a:spcAft>
              <a:buNone/>
            </a:pPr>
            <a:r>
              <a:rPr b="1" lang="fr-FR" sz="1200">
                <a:solidFill>
                  <a:srgbClr val="2C3242"/>
                </a:solidFill>
                <a:latin typeface="Arial"/>
                <a:ea typeface="Arial"/>
                <a:cs typeface="Arial"/>
                <a:sym typeface="Arial"/>
              </a:rPr>
              <a:t>Addin Outlook</a:t>
            </a:r>
            <a:endParaRPr b="1" sz="1200">
              <a:solidFill>
                <a:srgbClr val="2C324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6"/>
          <p:cNvSpPr txBox="1"/>
          <p:nvPr>
            <p:ph type="title"/>
          </p:nvPr>
        </p:nvSpPr>
        <p:spPr>
          <a:xfrm>
            <a:off x="4871258" y="365125"/>
            <a:ext cx="6482542" cy="355409"/>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rgbClr val="2C3242"/>
              </a:buClr>
              <a:buSzPct val="100000"/>
              <a:buFont typeface="Arial"/>
              <a:buNone/>
            </a:pPr>
            <a:r>
              <a:rPr lang="fr-FR" cap="none"/>
              <a:t>UNE APPLICATION MOBILE POUR FACILITER LE TRAVAIL HYBRIDE</a:t>
            </a:r>
            <a:endParaRPr/>
          </a:p>
        </p:txBody>
      </p:sp>
      <p:sp>
        <p:nvSpPr>
          <p:cNvPr id="269" name="Google Shape;269;p6"/>
          <p:cNvSpPr/>
          <p:nvPr/>
        </p:nvSpPr>
        <p:spPr>
          <a:xfrm>
            <a:off x="4805569" y="1974916"/>
            <a:ext cx="2438400" cy="2375647"/>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6"/>
          <p:cNvSpPr/>
          <p:nvPr/>
        </p:nvSpPr>
        <p:spPr>
          <a:xfrm>
            <a:off x="1056986" y="2021458"/>
            <a:ext cx="3099031" cy="1556944"/>
          </a:xfrm>
          <a:prstGeom prst="roundRect">
            <a:avLst>
              <a:gd fmla="val 18097" name="adj"/>
            </a:avLst>
          </a:prstGeom>
          <a:noFill/>
          <a:ln cap="flat" cmpd="sng" w="9525">
            <a:solidFill>
              <a:srgbClr val="E1637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1100" cap="none">
                <a:solidFill>
                  <a:srgbClr val="2D3243"/>
                </a:solidFill>
                <a:latin typeface="Arial"/>
                <a:ea typeface="Arial"/>
                <a:cs typeface="Arial"/>
                <a:sym typeface="Arial"/>
              </a:rPr>
              <a:t>J’ORGANISE MA PRÉSENCE AU BUREAU</a:t>
            </a:r>
            <a:endParaRPr sz="1100" cap="none">
              <a:solidFill>
                <a:srgbClr val="2D3243"/>
              </a:solidFill>
              <a:latin typeface="Arial"/>
              <a:ea typeface="Arial"/>
              <a:cs typeface="Arial"/>
              <a:sym typeface="Arial"/>
            </a:endParaRPr>
          </a:p>
        </p:txBody>
      </p:sp>
      <p:pic>
        <p:nvPicPr>
          <p:cNvPr descr="Icon&#10;&#10;Description automatically generated" id="271" name="Google Shape;271;p6"/>
          <p:cNvPicPr preferRelativeResize="0"/>
          <p:nvPr/>
        </p:nvPicPr>
        <p:blipFill rotWithShape="1">
          <a:blip r:embed="rId4">
            <a:alphaModFix/>
          </a:blip>
          <a:srcRect b="0" l="0" r="0" t="0"/>
          <a:stretch/>
        </p:blipFill>
        <p:spPr>
          <a:xfrm>
            <a:off x="1269198" y="2471208"/>
            <a:ext cx="322833" cy="335874"/>
          </a:xfrm>
          <a:prstGeom prst="rect">
            <a:avLst/>
          </a:prstGeom>
          <a:noFill/>
          <a:ln>
            <a:noFill/>
          </a:ln>
        </p:spPr>
      </p:pic>
      <p:sp>
        <p:nvSpPr>
          <p:cNvPr id="272" name="Google Shape;272;p6"/>
          <p:cNvSpPr txBox="1"/>
          <p:nvPr/>
        </p:nvSpPr>
        <p:spPr>
          <a:xfrm>
            <a:off x="1562230" y="2446411"/>
            <a:ext cx="20339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900">
                <a:solidFill>
                  <a:srgbClr val="2D3243"/>
                </a:solidFill>
                <a:latin typeface="Arial"/>
                <a:ea typeface="Arial"/>
                <a:cs typeface="Arial"/>
                <a:sym typeface="Arial"/>
              </a:rPr>
              <a:t>Déclaration de </a:t>
            </a:r>
            <a:r>
              <a:rPr lang="fr-FR" sz="900">
                <a:solidFill>
                  <a:srgbClr val="E1647D"/>
                </a:solidFill>
                <a:latin typeface="Arial"/>
                <a:ea typeface="Arial"/>
                <a:cs typeface="Arial"/>
                <a:sym typeface="Arial"/>
              </a:rPr>
              <a:t>présence au bureau</a:t>
            </a:r>
            <a:r>
              <a:rPr lang="fr-FR" sz="900">
                <a:solidFill>
                  <a:srgbClr val="2D3243"/>
                </a:solidFill>
                <a:latin typeface="Arial"/>
                <a:ea typeface="Arial"/>
                <a:cs typeface="Arial"/>
                <a:sym typeface="Arial"/>
              </a:rPr>
              <a:t> et </a:t>
            </a:r>
            <a:r>
              <a:rPr lang="fr-FR" sz="900">
                <a:solidFill>
                  <a:srgbClr val="E1647D"/>
                </a:solidFill>
                <a:latin typeface="Arial"/>
                <a:ea typeface="Arial"/>
                <a:cs typeface="Arial"/>
                <a:sym typeface="Arial"/>
              </a:rPr>
              <a:t>semaine type</a:t>
            </a:r>
            <a:endParaRPr/>
          </a:p>
        </p:txBody>
      </p:sp>
      <p:sp>
        <p:nvSpPr>
          <p:cNvPr id="273" name="Google Shape;273;p6"/>
          <p:cNvSpPr txBox="1"/>
          <p:nvPr/>
        </p:nvSpPr>
        <p:spPr>
          <a:xfrm>
            <a:off x="1562230" y="2889759"/>
            <a:ext cx="2279672" cy="226665"/>
          </a:xfrm>
          <a:prstGeom prst="rect">
            <a:avLst/>
          </a:prstGeom>
          <a:noFill/>
          <a:ln>
            <a:noFill/>
          </a:ln>
        </p:spPr>
        <p:txBody>
          <a:bodyPr anchorCtr="0" anchor="t" bIns="45700" lIns="91425" spcFirstLastPara="1" rIns="91425" wrap="square" tIns="45700">
            <a:spAutoFit/>
          </a:bodyPr>
          <a:lstStyle/>
          <a:p>
            <a:pPr indent="0" lvl="0" marL="0" marR="0" rtl="0" algn="l">
              <a:lnSpc>
                <a:spcPct val="124444"/>
              </a:lnSpc>
              <a:spcBef>
                <a:spcPts val="0"/>
              </a:spcBef>
              <a:spcAft>
                <a:spcPts val="0"/>
              </a:spcAft>
              <a:buNone/>
            </a:pPr>
            <a:r>
              <a:rPr lang="fr-FR" sz="900">
                <a:solidFill>
                  <a:srgbClr val="E1647D"/>
                </a:solidFill>
                <a:latin typeface="Arial"/>
                <a:ea typeface="Arial"/>
                <a:cs typeface="Arial"/>
                <a:sym typeface="Arial"/>
              </a:rPr>
              <a:t>Réservation</a:t>
            </a:r>
            <a:r>
              <a:rPr lang="fr-FR" sz="900">
                <a:solidFill>
                  <a:srgbClr val="2D3243"/>
                </a:solidFill>
                <a:latin typeface="Arial"/>
                <a:ea typeface="Arial"/>
                <a:cs typeface="Arial"/>
                <a:sym typeface="Arial"/>
              </a:rPr>
              <a:t> de </a:t>
            </a:r>
            <a:r>
              <a:rPr lang="fr-FR" sz="900">
                <a:solidFill>
                  <a:srgbClr val="E1647D"/>
                </a:solidFill>
                <a:latin typeface="Arial"/>
                <a:ea typeface="Arial"/>
                <a:cs typeface="Arial"/>
                <a:sym typeface="Arial"/>
              </a:rPr>
              <a:t>bureau</a:t>
            </a:r>
            <a:r>
              <a:rPr lang="fr-FR" sz="900">
                <a:solidFill>
                  <a:srgbClr val="2D3243"/>
                </a:solidFill>
                <a:latin typeface="Arial"/>
                <a:ea typeface="Arial"/>
                <a:cs typeface="Arial"/>
                <a:sym typeface="Arial"/>
              </a:rPr>
              <a:t> et de </a:t>
            </a:r>
            <a:r>
              <a:rPr lang="fr-FR" sz="900">
                <a:solidFill>
                  <a:srgbClr val="E1647D"/>
                </a:solidFill>
                <a:latin typeface="Arial"/>
                <a:ea typeface="Arial"/>
                <a:cs typeface="Arial"/>
                <a:sym typeface="Arial"/>
              </a:rPr>
              <a:t>parking</a:t>
            </a:r>
            <a:endParaRPr/>
          </a:p>
        </p:txBody>
      </p:sp>
      <p:pic>
        <p:nvPicPr>
          <p:cNvPr descr="Celebrate, drinking, employee, happy, office, workers ..." id="274" name="Google Shape;274;p6"/>
          <p:cNvPicPr preferRelativeResize="0"/>
          <p:nvPr/>
        </p:nvPicPr>
        <p:blipFill rotWithShape="1">
          <a:blip r:embed="rId5">
            <a:alphaModFix amt="90000"/>
          </a:blip>
          <a:srcRect b="0" l="0" r="0" t="0"/>
          <a:stretch/>
        </p:blipFill>
        <p:spPr>
          <a:xfrm>
            <a:off x="1335131" y="2872321"/>
            <a:ext cx="190966" cy="222458"/>
          </a:xfrm>
          <a:prstGeom prst="rect">
            <a:avLst/>
          </a:prstGeom>
          <a:noFill/>
          <a:ln>
            <a:noFill/>
          </a:ln>
        </p:spPr>
      </p:pic>
      <p:sp>
        <p:nvSpPr>
          <p:cNvPr id="275" name="Google Shape;275;p6"/>
          <p:cNvSpPr txBox="1"/>
          <p:nvPr/>
        </p:nvSpPr>
        <p:spPr>
          <a:xfrm>
            <a:off x="1562230" y="3174152"/>
            <a:ext cx="20732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900">
                <a:solidFill>
                  <a:srgbClr val="E1647D"/>
                </a:solidFill>
                <a:latin typeface="Arial"/>
                <a:ea typeface="Arial"/>
                <a:cs typeface="Arial"/>
                <a:sym typeface="Arial"/>
              </a:rPr>
              <a:t>Synchronisation</a:t>
            </a:r>
            <a:r>
              <a:rPr lang="fr-FR" sz="900">
                <a:solidFill>
                  <a:srgbClr val="2D3243"/>
                </a:solidFill>
                <a:latin typeface="Arial"/>
                <a:ea typeface="Arial"/>
                <a:cs typeface="Arial"/>
                <a:sym typeface="Arial"/>
              </a:rPr>
              <a:t> avec mon </a:t>
            </a:r>
            <a:r>
              <a:rPr lang="fr-FR" sz="900">
                <a:solidFill>
                  <a:srgbClr val="E1647D"/>
                </a:solidFill>
                <a:latin typeface="Arial"/>
                <a:ea typeface="Arial"/>
                <a:cs typeface="Arial"/>
                <a:sym typeface="Arial"/>
              </a:rPr>
              <a:t>agenda</a:t>
            </a:r>
            <a:r>
              <a:rPr lang="fr-FR" sz="900">
                <a:solidFill>
                  <a:srgbClr val="2D3243"/>
                </a:solidFill>
                <a:latin typeface="Arial"/>
                <a:ea typeface="Arial"/>
                <a:cs typeface="Arial"/>
                <a:sym typeface="Arial"/>
              </a:rPr>
              <a:t> Outlook ou Google Agenda</a:t>
            </a:r>
            <a:endParaRPr/>
          </a:p>
        </p:txBody>
      </p:sp>
      <p:pic>
        <p:nvPicPr>
          <p:cNvPr descr="Microsoft Outlook | macOS Icon Gallery" id="276" name="Google Shape;276;p6"/>
          <p:cNvPicPr preferRelativeResize="0"/>
          <p:nvPr/>
        </p:nvPicPr>
        <p:blipFill rotWithShape="1">
          <a:blip r:embed="rId6">
            <a:alphaModFix/>
          </a:blip>
          <a:srcRect b="0" l="0" r="0" t="0"/>
          <a:stretch/>
        </p:blipFill>
        <p:spPr>
          <a:xfrm>
            <a:off x="1280225" y="3172878"/>
            <a:ext cx="300778" cy="353745"/>
          </a:xfrm>
          <a:prstGeom prst="rect">
            <a:avLst/>
          </a:prstGeom>
          <a:noFill/>
          <a:ln>
            <a:noFill/>
          </a:ln>
        </p:spPr>
      </p:pic>
      <p:sp>
        <p:nvSpPr>
          <p:cNvPr id="277" name="Google Shape;277;p6"/>
          <p:cNvSpPr txBox="1"/>
          <p:nvPr/>
        </p:nvSpPr>
        <p:spPr>
          <a:xfrm>
            <a:off x="1573393" y="4571803"/>
            <a:ext cx="3286669" cy="374461"/>
          </a:xfrm>
          <a:prstGeom prst="rect">
            <a:avLst/>
          </a:prstGeom>
          <a:noFill/>
          <a:ln>
            <a:noFill/>
          </a:ln>
        </p:spPr>
        <p:txBody>
          <a:bodyPr anchorCtr="0" anchor="t" bIns="45700" lIns="91425" spcFirstLastPara="1" rIns="91425" wrap="square" tIns="45700">
            <a:spAutoFit/>
          </a:bodyPr>
          <a:lstStyle/>
          <a:p>
            <a:pPr indent="0" lvl="0" marL="0" marR="0" rtl="0" algn="l">
              <a:lnSpc>
                <a:spcPct val="124444"/>
              </a:lnSpc>
              <a:spcBef>
                <a:spcPts val="0"/>
              </a:spcBef>
              <a:spcAft>
                <a:spcPts val="0"/>
              </a:spcAft>
              <a:buNone/>
            </a:pPr>
            <a:r>
              <a:rPr lang="fr-FR" sz="900">
                <a:solidFill>
                  <a:srgbClr val="0AA5B5"/>
                </a:solidFill>
                <a:latin typeface="Arial"/>
                <a:ea typeface="Arial"/>
                <a:cs typeface="Arial"/>
                <a:sym typeface="Arial"/>
              </a:rPr>
              <a:t>Localisation</a:t>
            </a:r>
            <a:r>
              <a:rPr lang="fr-FR" sz="900">
                <a:solidFill>
                  <a:srgbClr val="2D3243"/>
                </a:solidFill>
                <a:latin typeface="Arial"/>
                <a:ea typeface="Arial"/>
                <a:cs typeface="Arial"/>
                <a:sym typeface="Arial"/>
              </a:rPr>
              <a:t> de mes </a:t>
            </a:r>
            <a:r>
              <a:rPr lang="fr-FR" sz="900">
                <a:solidFill>
                  <a:srgbClr val="0AA5B5"/>
                </a:solidFill>
                <a:latin typeface="Arial"/>
                <a:ea typeface="Arial"/>
                <a:cs typeface="Arial"/>
                <a:sym typeface="Arial"/>
              </a:rPr>
              <a:t>collègues</a:t>
            </a:r>
            <a:r>
              <a:rPr lang="fr-FR" sz="900">
                <a:solidFill>
                  <a:srgbClr val="2D3243"/>
                </a:solidFill>
                <a:latin typeface="Arial"/>
                <a:ea typeface="Arial"/>
                <a:cs typeface="Arial"/>
                <a:sym typeface="Arial"/>
              </a:rPr>
              <a:t>, </a:t>
            </a:r>
            <a:br>
              <a:rPr lang="fr-FR" sz="900">
                <a:solidFill>
                  <a:srgbClr val="2D3243"/>
                </a:solidFill>
                <a:latin typeface="Arial"/>
                <a:ea typeface="Arial"/>
                <a:cs typeface="Arial"/>
                <a:sym typeface="Arial"/>
              </a:rPr>
            </a:br>
            <a:r>
              <a:rPr lang="fr-FR" sz="900">
                <a:solidFill>
                  <a:srgbClr val="2D3243"/>
                </a:solidFill>
                <a:latin typeface="Arial"/>
                <a:ea typeface="Arial"/>
                <a:cs typeface="Arial"/>
                <a:sym typeface="Arial"/>
              </a:rPr>
              <a:t>des espaces et des équipements</a:t>
            </a:r>
            <a:endParaRPr/>
          </a:p>
        </p:txBody>
      </p:sp>
      <p:sp>
        <p:nvSpPr>
          <p:cNvPr id="278" name="Google Shape;278;p6"/>
          <p:cNvSpPr/>
          <p:nvPr/>
        </p:nvSpPr>
        <p:spPr>
          <a:xfrm>
            <a:off x="1056986" y="3673348"/>
            <a:ext cx="3122512" cy="2328388"/>
          </a:xfrm>
          <a:prstGeom prst="roundRect">
            <a:avLst>
              <a:gd fmla="val 18097" name="adj"/>
            </a:avLst>
          </a:prstGeom>
          <a:noFill/>
          <a:ln cap="flat" cmpd="sng" w="9525">
            <a:solidFill>
              <a:srgbClr val="09A5B5"/>
            </a:solidFill>
            <a:prstDash val="solid"/>
            <a:miter lim="800000"/>
            <a:headEnd len="sm" w="sm" type="none"/>
            <a:tailEnd len="sm" w="sm" type="none"/>
          </a:ln>
        </p:spPr>
        <p:txBody>
          <a:bodyPr anchorCtr="0" anchor="t" bIns="45700" lIns="91425" spcFirstLastPara="1" rIns="91425" wrap="square" tIns="36000">
            <a:noAutofit/>
          </a:bodyPr>
          <a:lstStyle/>
          <a:p>
            <a:pPr indent="0" lvl="0" marL="0" marR="0" rtl="0" algn="l">
              <a:spcBef>
                <a:spcPts val="0"/>
              </a:spcBef>
              <a:spcAft>
                <a:spcPts val="0"/>
              </a:spcAft>
              <a:buNone/>
            </a:pPr>
            <a:r>
              <a:rPr b="1" lang="fr-FR" sz="1100" cap="none">
                <a:solidFill>
                  <a:srgbClr val="2D3243"/>
                </a:solidFill>
                <a:latin typeface="Arial"/>
                <a:ea typeface="Arial"/>
                <a:cs typeface="Arial"/>
                <a:sym typeface="Arial"/>
              </a:rPr>
              <a:t>JE PROFITE PLEINEMENT DE MA PRÉSENCE AU BUREAU</a:t>
            </a:r>
            <a:endParaRPr sz="1100" cap="none">
              <a:solidFill>
                <a:srgbClr val="2D3243"/>
              </a:solidFill>
              <a:latin typeface="Arial"/>
              <a:ea typeface="Arial"/>
              <a:cs typeface="Arial"/>
              <a:sym typeface="Arial"/>
            </a:endParaRPr>
          </a:p>
        </p:txBody>
      </p:sp>
      <p:sp>
        <p:nvSpPr>
          <p:cNvPr id="279" name="Google Shape;279;p6"/>
          <p:cNvSpPr txBox="1"/>
          <p:nvPr/>
        </p:nvSpPr>
        <p:spPr>
          <a:xfrm>
            <a:off x="1573393" y="4259390"/>
            <a:ext cx="2680994"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900">
                <a:solidFill>
                  <a:srgbClr val="0AA5B5"/>
                </a:solidFill>
                <a:latin typeface="Arial"/>
                <a:ea typeface="Arial"/>
                <a:cs typeface="Arial"/>
                <a:sym typeface="Arial"/>
              </a:rPr>
              <a:t>Carte interactive </a:t>
            </a:r>
            <a:r>
              <a:rPr lang="fr-FR" sz="900">
                <a:solidFill>
                  <a:srgbClr val="2D3243"/>
                </a:solidFill>
                <a:latin typeface="Arial"/>
                <a:ea typeface="Arial"/>
                <a:cs typeface="Arial"/>
                <a:sym typeface="Arial"/>
              </a:rPr>
              <a:t>du bâtiment</a:t>
            </a:r>
            <a:endParaRPr sz="900">
              <a:solidFill>
                <a:srgbClr val="2D3243"/>
              </a:solidFill>
              <a:latin typeface="Arial"/>
              <a:ea typeface="Arial"/>
              <a:cs typeface="Arial"/>
              <a:sym typeface="Arial"/>
            </a:endParaRPr>
          </a:p>
        </p:txBody>
      </p:sp>
      <p:pic>
        <p:nvPicPr>
          <p:cNvPr descr="Icon&#10;&#10;Description automatically generated" id="280" name="Google Shape;280;p6"/>
          <p:cNvPicPr preferRelativeResize="0"/>
          <p:nvPr/>
        </p:nvPicPr>
        <p:blipFill rotWithShape="1">
          <a:blip r:embed="rId7">
            <a:alphaModFix/>
          </a:blip>
          <a:srcRect b="0" l="0" r="0" t="0"/>
          <a:stretch/>
        </p:blipFill>
        <p:spPr>
          <a:xfrm>
            <a:off x="1266001" y="4243382"/>
            <a:ext cx="329227" cy="293218"/>
          </a:xfrm>
          <a:prstGeom prst="rect">
            <a:avLst/>
          </a:prstGeom>
          <a:noFill/>
          <a:ln>
            <a:noFill/>
          </a:ln>
        </p:spPr>
      </p:pic>
      <p:pic>
        <p:nvPicPr>
          <p:cNvPr descr="Icon&#10;&#10;Description automatically generated" id="281" name="Google Shape;281;p6"/>
          <p:cNvPicPr preferRelativeResize="0"/>
          <p:nvPr/>
        </p:nvPicPr>
        <p:blipFill rotWithShape="1">
          <a:blip r:embed="rId8">
            <a:alphaModFix/>
          </a:blip>
          <a:srcRect b="0" l="0" r="0" t="0"/>
          <a:stretch/>
        </p:blipFill>
        <p:spPr>
          <a:xfrm>
            <a:off x="1297019" y="4559623"/>
            <a:ext cx="267190" cy="385941"/>
          </a:xfrm>
          <a:prstGeom prst="rect">
            <a:avLst/>
          </a:prstGeom>
          <a:noFill/>
          <a:ln>
            <a:noFill/>
          </a:ln>
        </p:spPr>
      </p:pic>
      <p:pic>
        <p:nvPicPr>
          <p:cNvPr descr="Qr code&#10;&#10;Description automatically generated" id="282" name="Google Shape;282;p6"/>
          <p:cNvPicPr preferRelativeResize="0"/>
          <p:nvPr/>
        </p:nvPicPr>
        <p:blipFill rotWithShape="1">
          <a:blip r:embed="rId9">
            <a:alphaModFix amt="35000"/>
          </a:blip>
          <a:srcRect b="0" l="0" r="0" t="0"/>
          <a:stretch/>
        </p:blipFill>
        <p:spPr>
          <a:xfrm>
            <a:off x="1269583" y="4972559"/>
            <a:ext cx="322062" cy="322062"/>
          </a:xfrm>
          <a:prstGeom prst="rect">
            <a:avLst/>
          </a:prstGeom>
          <a:noFill/>
          <a:ln>
            <a:noFill/>
          </a:ln>
        </p:spPr>
      </p:pic>
      <p:sp>
        <p:nvSpPr>
          <p:cNvPr id="283" name="Google Shape;283;p6"/>
          <p:cNvSpPr txBox="1"/>
          <p:nvPr/>
        </p:nvSpPr>
        <p:spPr>
          <a:xfrm>
            <a:off x="1573393" y="5389479"/>
            <a:ext cx="276615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900">
                <a:solidFill>
                  <a:srgbClr val="2D3243"/>
                </a:solidFill>
                <a:latin typeface="Arial"/>
                <a:ea typeface="Arial"/>
                <a:cs typeface="Arial"/>
                <a:sym typeface="Arial"/>
              </a:rPr>
              <a:t>Réservation d’un </a:t>
            </a:r>
            <a:r>
              <a:rPr lang="fr-FR" sz="900">
                <a:solidFill>
                  <a:srgbClr val="0AA5B5"/>
                </a:solidFill>
                <a:latin typeface="Arial"/>
                <a:ea typeface="Arial"/>
                <a:cs typeface="Arial"/>
                <a:sym typeface="Arial"/>
              </a:rPr>
              <a:t>espace de restauration</a:t>
            </a:r>
            <a:endParaRPr/>
          </a:p>
        </p:txBody>
      </p:sp>
      <p:sp>
        <p:nvSpPr>
          <p:cNvPr id="284" name="Google Shape;284;p6"/>
          <p:cNvSpPr txBox="1"/>
          <p:nvPr/>
        </p:nvSpPr>
        <p:spPr>
          <a:xfrm>
            <a:off x="1573393" y="5704242"/>
            <a:ext cx="2233407" cy="233397"/>
          </a:xfrm>
          <a:prstGeom prst="rect">
            <a:avLst/>
          </a:prstGeom>
          <a:noFill/>
          <a:ln>
            <a:noFill/>
          </a:ln>
        </p:spPr>
        <p:txBody>
          <a:bodyPr anchorCtr="0" anchor="t" bIns="45700" lIns="91425" spcFirstLastPara="1" rIns="91425" wrap="square" tIns="45700">
            <a:spAutoFit/>
          </a:bodyPr>
          <a:lstStyle/>
          <a:p>
            <a:pPr indent="0" lvl="0" marL="0" marR="0" rtl="0" algn="l">
              <a:lnSpc>
                <a:spcPct val="124444"/>
              </a:lnSpc>
              <a:spcBef>
                <a:spcPts val="0"/>
              </a:spcBef>
              <a:spcAft>
                <a:spcPts val="0"/>
              </a:spcAft>
              <a:buNone/>
            </a:pPr>
            <a:r>
              <a:rPr lang="fr-FR" sz="900">
                <a:solidFill>
                  <a:srgbClr val="0AA5B5"/>
                </a:solidFill>
                <a:latin typeface="Arial"/>
                <a:ea typeface="Arial"/>
                <a:cs typeface="Arial"/>
                <a:sym typeface="Arial"/>
              </a:rPr>
              <a:t>Signalement</a:t>
            </a:r>
            <a:r>
              <a:rPr lang="fr-FR" sz="900">
                <a:solidFill>
                  <a:srgbClr val="2D3243"/>
                </a:solidFill>
                <a:latin typeface="Arial"/>
                <a:ea typeface="Arial"/>
                <a:cs typeface="Arial"/>
                <a:sym typeface="Arial"/>
              </a:rPr>
              <a:t> de problèmes</a:t>
            </a:r>
            <a:endParaRPr/>
          </a:p>
        </p:txBody>
      </p:sp>
      <p:sp>
        <p:nvSpPr>
          <p:cNvPr id="285" name="Google Shape;285;p6"/>
          <p:cNvSpPr txBox="1"/>
          <p:nvPr/>
        </p:nvSpPr>
        <p:spPr>
          <a:xfrm>
            <a:off x="1573393" y="4974569"/>
            <a:ext cx="2499149" cy="367729"/>
          </a:xfrm>
          <a:prstGeom prst="rect">
            <a:avLst/>
          </a:prstGeom>
          <a:noFill/>
          <a:ln>
            <a:noFill/>
          </a:ln>
        </p:spPr>
        <p:txBody>
          <a:bodyPr anchorCtr="0" anchor="t" bIns="45700" lIns="91425" spcFirstLastPara="1" rIns="91425" wrap="square" tIns="45700">
            <a:spAutoFit/>
          </a:bodyPr>
          <a:lstStyle/>
          <a:p>
            <a:pPr indent="0" lvl="0" marL="0" marR="0" rtl="0" algn="l">
              <a:lnSpc>
                <a:spcPct val="124444"/>
              </a:lnSpc>
              <a:spcBef>
                <a:spcPts val="0"/>
              </a:spcBef>
              <a:spcAft>
                <a:spcPts val="0"/>
              </a:spcAft>
              <a:buNone/>
            </a:pPr>
            <a:r>
              <a:rPr lang="fr-FR" sz="900">
                <a:solidFill>
                  <a:srgbClr val="0AA5B5"/>
                </a:solidFill>
                <a:latin typeface="Arial"/>
                <a:ea typeface="Arial"/>
                <a:cs typeface="Arial"/>
                <a:sym typeface="Arial"/>
              </a:rPr>
              <a:t>Réservation</a:t>
            </a:r>
            <a:r>
              <a:rPr lang="fr-FR" sz="900">
                <a:solidFill>
                  <a:srgbClr val="2D3243"/>
                </a:solidFill>
                <a:latin typeface="Arial"/>
                <a:ea typeface="Arial"/>
                <a:cs typeface="Arial"/>
                <a:sym typeface="Arial"/>
              </a:rPr>
              <a:t> </a:t>
            </a:r>
            <a:r>
              <a:rPr lang="fr-FR" sz="900">
                <a:solidFill>
                  <a:srgbClr val="0AA5B5"/>
                </a:solidFill>
                <a:latin typeface="Arial"/>
                <a:ea typeface="Arial"/>
                <a:cs typeface="Arial"/>
                <a:sym typeface="Arial"/>
              </a:rPr>
              <a:t>instantanée</a:t>
            </a:r>
            <a:r>
              <a:rPr lang="fr-FR" sz="900">
                <a:solidFill>
                  <a:srgbClr val="2D3243"/>
                </a:solidFill>
                <a:latin typeface="Arial"/>
                <a:ea typeface="Arial"/>
                <a:cs typeface="Arial"/>
                <a:sym typeface="Arial"/>
              </a:rPr>
              <a:t> et </a:t>
            </a:r>
            <a:r>
              <a:rPr lang="fr-FR" sz="900">
                <a:solidFill>
                  <a:srgbClr val="0AA5B5"/>
                </a:solidFill>
                <a:latin typeface="Arial"/>
                <a:ea typeface="Arial"/>
                <a:cs typeface="Arial"/>
                <a:sym typeface="Arial"/>
              </a:rPr>
              <a:t>confirmation</a:t>
            </a:r>
            <a:r>
              <a:rPr lang="fr-FR" sz="900">
                <a:solidFill>
                  <a:srgbClr val="2D3243"/>
                </a:solidFill>
                <a:latin typeface="Arial"/>
                <a:ea typeface="Arial"/>
                <a:cs typeface="Arial"/>
                <a:sym typeface="Arial"/>
              </a:rPr>
              <a:t> de présence</a:t>
            </a:r>
            <a:endParaRPr/>
          </a:p>
        </p:txBody>
      </p:sp>
      <p:pic>
        <p:nvPicPr>
          <p:cNvPr descr="Font Tools Svg Png Icon Free Download (#325736) - OnlineWebFonts.COM" id="286" name="Google Shape;286;p6"/>
          <p:cNvPicPr preferRelativeResize="0"/>
          <p:nvPr/>
        </p:nvPicPr>
        <p:blipFill rotWithShape="1">
          <a:blip r:embed="rId10">
            <a:alphaModFix/>
          </a:blip>
          <a:srcRect b="0" l="0" r="0" t="0"/>
          <a:stretch/>
        </p:blipFill>
        <p:spPr>
          <a:xfrm>
            <a:off x="1323721" y="5705406"/>
            <a:ext cx="213787" cy="214918"/>
          </a:xfrm>
          <a:prstGeom prst="rect">
            <a:avLst/>
          </a:prstGeom>
          <a:noFill/>
          <a:ln>
            <a:noFill/>
          </a:ln>
        </p:spPr>
      </p:pic>
      <p:pic>
        <p:nvPicPr>
          <p:cNvPr descr="Cutlery Icons - Download Free Vector Icons | Noun Project" id="287" name="Google Shape;287;p6"/>
          <p:cNvPicPr preferRelativeResize="0"/>
          <p:nvPr/>
        </p:nvPicPr>
        <p:blipFill rotWithShape="1">
          <a:blip r:embed="rId11">
            <a:alphaModFix/>
          </a:blip>
          <a:srcRect b="0" l="0" r="0" t="0"/>
          <a:stretch/>
        </p:blipFill>
        <p:spPr>
          <a:xfrm>
            <a:off x="1300292" y="5354364"/>
            <a:ext cx="260644" cy="260644"/>
          </a:xfrm>
          <a:prstGeom prst="rect">
            <a:avLst/>
          </a:prstGeom>
          <a:noFill/>
          <a:ln>
            <a:noFill/>
          </a:ln>
        </p:spPr>
      </p:pic>
      <p:cxnSp>
        <p:nvCxnSpPr>
          <p:cNvPr id="288" name="Google Shape;288;p6"/>
          <p:cNvCxnSpPr>
            <a:stCxn id="270" idx="3"/>
            <a:endCxn id="269" idx="2"/>
          </p:cNvCxnSpPr>
          <p:nvPr/>
        </p:nvCxnSpPr>
        <p:spPr>
          <a:xfrm>
            <a:off x="4156017" y="2799930"/>
            <a:ext cx="649500" cy="362700"/>
          </a:xfrm>
          <a:prstGeom prst="straightConnector1">
            <a:avLst/>
          </a:prstGeom>
          <a:noFill/>
          <a:ln cap="flat" cmpd="sng" w="9525">
            <a:solidFill>
              <a:srgbClr val="E1637C"/>
            </a:solidFill>
            <a:prstDash val="solid"/>
            <a:miter lim="800000"/>
            <a:headEnd len="sm" w="sm" type="none"/>
            <a:tailEnd len="sm" w="sm" type="none"/>
          </a:ln>
        </p:spPr>
      </p:cxnSp>
      <p:cxnSp>
        <p:nvCxnSpPr>
          <p:cNvPr id="289" name="Google Shape;289;p6"/>
          <p:cNvCxnSpPr>
            <a:stCxn id="269" idx="6"/>
            <a:endCxn id="290" idx="1"/>
          </p:cNvCxnSpPr>
          <p:nvPr/>
        </p:nvCxnSpPr>
        <p:spPr>
          <a:xfrm>
            <a:off x="7243969" y="3162740"/>
            <a:ext cx="633000" cy="29400"/>
          </a:xfrm>
          <a:prstGeom prst="straightConnector1">
            <a:avLst/>
          </a:prstGeom>
          <a:noFill/>
          <a:ln cap="flat" cmpd="sng" w="12700">
            <a:solidFill>
              <a:srgbClr val="689DD0"/>
            </a:solidFill>
            <a:prstDash val="solid"/>
            <a:miter lim="800000"/>
            <a:headEnd len="sm" w="sm" type="none"/>
            <a:tailEnd len="sm" w="sm" type="none"/>
          </a:ln>
        </p:spPr>
      </p:cxnSp>
      <p:cxnSp>
        <p:nvCxnSpPr>
          <p:cNvPr id="291" name="Google Shape;291;p6"/>
          <p:cNvCxnSpPr>
            <a:stCxn id="269" idx="5"/>
          </p:cNvCxnSpPr>
          <p:nvPr/>
        </p:nvCxnSpPr>
        <p:spPr>
          <a:xfrm>
            <a:off x="6886874" y="4002658"/>
            <a:ext cx="1052700" cy="602400"/>
          </a:xfrm>
          <a:prstGeom prst="straightConnector1">
            <a:avLst/>
          </a:prstGeom>
          <a:noFill/>
          <a:ln cap="flat" cmpd="sng" w="9525">
            <a:solidFill>
              <a:srgbClr val="FDB148"/>
            </a:solidFill>
            <a:prstDash val="solid"/>
            <a:miter lim="800000"/>
            <a:headEnd len="sm" w="sm" type="none"/>
            <a:tailEnd len="sm" w="sm" type="none"/>
          </a:ln>
        </p:spPr>
      </p:cxnSp>
      <p:sp>
        <p:nvSpPr>
          <p:cNvPr id="292" name="Google Shape;292;p6"/>
          <p:cNvSpPr/>
          <p:nvPr/>
        </p:nvSpPr>
        <p:spPr>
          <a:xfrm>
            <a:off x="7876933" y="4510569"/>
            <a:ext cx="3109647" cy="1491167"/>
          </a:xfrm>
          <a:prstGeom prst="roundRect">
            <a:avLst>
              <a:gd fmla="val 18097" name="adj"/>
            </a:avLst>
          </a:prstGeom>
          <a:noFill/>
          <a:ln cap="flat" cmpd="sng" w="9525">
            <a:solidFill>
              <a:srgbClr val="FDB14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1100" cap="none">
                <a:solidFill>
                  <a:srgbClr val="2D3243"/>
                </a:solidFill>
                <a:latin typeface="Arial"/>
                <a:ea typeface="Arial"/>
                <a:cs typeface="Arial"/>
                <a:sym typeface="Arial"/>
              </a:rPr>
              <a:t>JE SUIS INFORMÉ DE LA VIE DE MON ENTREPRISE</a:t>
            </a:r>
            <a:endParaRPr sz="1100" cap="none">
              <a:solidFill>
                <a:srgbClr val="2D3243"/>
              </a:solidFill>
              <a:latin typeface="Arial"/>
              <a:ea typeface="Arial"/>
              <a:cs typeface="Arial"/>
              <a:sym typeface="Arial"/>
            </a:endParaRPr>
          </a:p>
        </p:txBody>
      </p:sp>
      <p:sp>
        <p:nvSpPr>
          <p:cNvPr id="293" name="Google Shape;293;p6"/>
          <p:cNvSpPr txBox="1"/>
          <p:nvPr/>
        </p:nvSpPr>
        <p:spPr>
          <a:xfrm>
            <a:off x="8324796" y="5347308"/>
            <a:ext cx="1734587" cy="233397"/>
          </a:xfrm>
          <a:prstGeom prst="rect">
            <a:avLst/>
          </a:prstGeom>
          <a:noFill/>
          <a:ln>
            <a:noFill/>
          </a:ln>
        </p:spPr>
        <p:txBody>
          <a:bodyPr anchorCtr="0" anchor="t" bIns="45700" lIns="91425" spcFirstLastPara="1" rIns="91425" wrap="square" tIns="45700">
            <a:spAutoFit/>
          </a:bodyPr>
          <a:lstStyle/>
          <a:p>
            <a:pPr indent="0" lvl="0" marL="0" marR="0" rtl="0" algn="l">
              <a:lnSpc>
                <a:spcPct val="124444"/>
              </a:lnSpc>
              <a:spcBef>
                <a:spcPts val="0"/>
              </a:spcBef>
              <a:spcAft>
                <a:spcPts val="0"/>
              </a:spcAft>
              <a:buNone/>
            </a:pPr>
            <a:r>
              <a:rPr lang="fr-FR" sz="900">
                <a:solidFill>
                  <a:srgbClr val="FDB149"/>
                </a:solidFill>
                <a:latin typeface="Arial"/>
                <a:ea typeface="Arial"/>
                <a:cs typeface="Arial"/>
                <a:sym typeface="Arial"/>
              </a:rPr>
              <a:t>Réseaux sociaux</a:t>
            </a:r>
            <a:endParaRPr/>
          </a:p>
        </p:txBody>
      </p:sp>
      <p:pic>
        <p:nvPicPr>
          <p:cNvPr descr="Cms Content Management System Programming File Gear Svg Png Icon Free ..." id="294" name="Google Shape;294;p6"/>
          <p:cNvPicPr preferRelativeResize="0"/>
          <p:nvPr/>
        </p:nvPicPr>
        <p:blipFill rotWithShape="1">
          <a:blip r:embed="rId12">
            <a:alphaModFix/>
          </a:blip>
          <a:srcRect b="0" l="0" r="0" t="0"/>
          <a:stretch/>
        </p:blipFill>
        <p:spPr>
          <a:xfrm>
            <a:off x="8113399" y="5062597"/>
            <a:ext cx="206139" cy="206684"/>
          </a:xfrm>
          <a:prstGeom prst="rect">
            <a:avLst/>
          </a:prstGeom>
          <a:noFill/>
          <a:ln>
            <a:noFill/>
          </a:ln>
        </p:spPr>
      </p:pic>
      <p:sp>
        <p:nvSpPr>
          <p:cNvPr id="295" name="Google Shape;295;p6"/>
          <p:cNvSpPr txBox="1"/>
          <p:nvPr/>
        </p:nvSpPr>
        <p:spPr>
          <a:xfrm>
            <a:off x="8324796" y="5066224"/>
            <a:ext cx="2526355" cy="233397"/>
          </a:xfrm>
          <a:prstGeom prst="rect">
            <a:avLst/>
          </a:prstGeom>
          <a:noFill/>
          <a:ln>
            <a:noFill/>
          </a:ln>
        </p:spPr>
        <p:txBody>
          <a:bodyPr anchorCtr="0" anchor="t" bIns="45700" lIns="91425" spcFirstLastPara="1" rIns="91425" wrap="square" tIns="45700">
            <a:spAutoFit/>
          </a:bodyPr>
          <a:lstStyle/>
          <a:p>
            <a:pPr indent="0" lvl="0" marL="0" marR="0" rtl="0" algn="l">
              <a:lnSpc>
                <a:spcPct val="124444"/>
              </a:lnSpc>
              <a:spcBef>
                <a:spcPts val="0"/>
              </a:spcBef>
              <a:spcAft>
                <a:spcPts val="0"/>
              </a:spcAft>
              <a:buNone/>
            </a:pPr>
            <a:r>
              <a:rPr lang="fr-FR" sz="900">
                <a:solidFill>
                  <a:srgbClr val="FDB149"/>
                </a:solidFill>
                <a:latin typeface="Arial"/>
                <a:ea typeface="Arial"/>
                <a:cs typeface="Arial"/>
                <a:sym typeface="Arial"/>
              </a:rPr>
              <a:t>Contenu éditorial </a:t>
            </a:r>
            <a:r>
              <a:rPr lang="fr-FR" sz="900">
                <a:solidFill>
                  <a:srgbClr val="2D3243"/>
                </a:solidFill>
                <a:latin typeface="Arial"/>
                <a:ea typeface="Arial"/>
                <a:cs typeface="Arial"/>
                <a:sym typeface="Arial"/>
              </a:rPr>
              <a:t>d’entreprise et/ou localisé</a:t>
            </a:r>
            <a:endParaRPr/>
          </a:p>
        </p:txBody>
      </p:sp>
      <p:pic>
        <p:nvPicPr>
          <p:cNvPr descr="Info Information Circle Button Svg Png Icon Free Download (#447841 ..." id="296" name="Google Shape;296;p6"/>
          <p:cNvPicPr preferRelativeResize="0"/>
          <p:nvPr/>
        </p:nvPicPr>
        <p:blipFill rotWithShape="1">
          <a:blip r:embed="rId13">
            <a:alphaModFix/>
          </a:blip>
          <a:srcRect b="0" l="0" r="0" t="0"/>
          <a:stretch/>
        </p:blipFill>
        <p:spPr>
          <a:xfrm>
            <a:off x="8113398" y="5341055"/>
            <a:ext cx="206140" cy="206684"/>
          </a:xfrm>
          <a:prstGeom prst="rect">
            <a:avLst/>
          </a:prstGeom>
          <a:noFill/>
          <a:ln>
            <a:noFill/>
          </a:ln>
        </p:spPr>
      </p:pic>
      <p:sp>
        <p:nvSpPr>
          <p:cNvPr id="297" name="Google Shape;297;p6"/>
          <p:cNvSpPr txBox="1"/>
          <p:nvPr/>
        </p:nvSpPr>
        <p:spPr>
          <a:xfrm>
            <a:off x="8324796" y="5628392"/>
            <a:ext cx="1734587" cy="233397"/>
          </a:xfrm>
          <a:prstGeom prst="rect">
            <a:avLst/>
          </a:prstGeom>
          <a:noFill/>
          <a:ln>
            <a:noFill/>
          </a:ln>
        </p:spPr>
        <p:txBody>
          <a:bodyPr anchorCtr="0" anchor="t" bIns="45700" lIns="91425" spcFirstLastPara="1" rIns="91425" wrap="square" tIns="45700">
            <a:spAutoFit/>
          </a:bodyPr>
          <a:lstStyle/>
          <a:p>
            <a:pPr indent="0" lvl="0" marL="0" marR="0" rtl="0" algn="l">
              <a:lnSpc>
                <a:spcPct val="124444"/>
              </a:lnSpc>
              <a:spcBef>
                <a:spcPts val="0"/>
              </a:spcBef>
              <a:spcAft>
                <a:spcPts val="0"/>
              </a:spcAft>
              <a:buNone/>
            </a:pPr>
            <a:r>
              <a:rPr lang="fr-FR" sz="900">
                <a:solidFill>
                  <a:srgbClr val="FDB149"/>
                </a:solidFill>
                <a:latin typeface="Arial"/>
                <a:ea typeface="Arial"/>
                <a:cs typeface="Arial"/>
                <a:sym typeface="Arial"/>
              </a:rPr>
              <a:t>Notifications</a:t>
            </a:r>
            <a:endParaRPr/>
          </a:p>
        </p:txBody>
      </p:sp>
      <p:pic>
        <p:nvPicPr>
          <p:cNvPr descr="Notification icon png, Notification icon png Transparent FREE for ..." id="298" name="Google Shape;298;p6"/>
          <p:cNvPicPr preferRelativeResize="0"/>
          <p:nvPr/>
        </p:nvPicPr>
        <p:blipFill rotWithShape="1">
          <a:blip r:embed="rId14">
            <a:alphaModFix/>
          </a:blip>
          <a:srcRect b="0" l="0" r="0" t="0"/>
          <a:stretch/>
        </p:blipFill>
        <p:spPr>
          <a:xfrm>
            <a:off x="8135235" y="5646148"/>
            <a:ext cx="162467" cy="189379"/>
          </a:xfrm>
          <a:prstGeom prst="rect">
            <a:avLst/>
          </a:prstGeom>
          <a:noFill/>
          <a:ln>
            <a:noFill/>
          </a:ln>
        </p:spPr>
      </p:pic>
      <p:sp>
        <p:nvSpPr>
          <p:cNvPr id="299" name="Google Shape;299;p6"/>
          <p:cNvSpPr txBox="1"/>
          <p:nvPr/>
        </p:nvSpPr>
        <p:spPr>
          <a:xfrm>
            <a:off x="1021654" y="1017694"/>
            <a:ext cx="11170346" cy="629083"/>
          </a:xfrm>
          <a:prstGeom prst="rect">
            <a:avLst/>
          </a:prstGeom>
          <a:noFill/>
          <a:ln>
            <a:noFill/>
          </a:ln>
        </p:spPr>
        <p:txBody>
          <a:bodyPr anchorCtr="0" anchor="t" bIns="45700" lIns="91425" spcFirstLastPara="1" rIns="91425" wrap="square" tIns="45700">
            <a:spAutoFit/>
          </a:bodyPr>
          <a:lstStyle/>
          <a:p>
            <a:pPr indent="0" lvl="0" marL="0" marR="0" rtl="0" algn="l">
              <a:lnSpc>
                <a:spcPct val="152666"/>
              </a:lnSpc>
              <a:spcBef>
                <a:spcPts val="0"/>
              </a:spcBef>
              <a:spcAft>
                <a:spcPts val="0"/>
              </a:spcAft>
              <a:buNone/>
            </a:pPr>
            <a:r>
              <a:rPr b="1" lang="fr-FR" sz="3000">
                <a:solidFill>
                  <a:srgbClr val="4294CF"/>
                </a:solidFill>
                <a:latin typeface="Arial"/>
                <a:ea typeface="Arial"/>
                <a:cs typeface="Arial"/>
                <a:sym typeface="Arial"/>
              </a:rPr>
              <a:t>Un bouquet de services </a:t>
            </a:r>
            <a:r>
              <a:rPr b="1" lang="fr-FR" sz="3000">
                <a:solidFill>
                  <a:srgbClr val="2C3242"/>
                </a:solidFill>
                <a:latin typeface="Arial"/>
                <a:ea typeface="Arial"/>
                <a:cs typeface="Arial"/>
                <a:sym typeface="Arial"/>
              </a:rPr>
              <a:t>pour vos collaborateurs</a:t>
            </a:r>
            <a:endParaRPr/>
          </a:p>
        </p:txBody>
      </p:sp>
      <p:sp>
        <p:nvSpPr>
          <p:cNvPr id="290" name="Google Shape;290;p6"/>
          <p:cNvSpPr/>
          <p:nvPr/>
        </p:nvSpPr>
        <p:spPr>
          <a:xfrm>
            <a:off x="7876933" y="2004408"/>
            <a:ext cx="3099031" cy="2375648"/>
          </a:xfrm>
          <a:prstGeom prst="roundRect">
            <a:avLst>
              <a:gd fmla="val 16667" name="adj"/>
            </a:avLst>
          </a:prstGeom>
          <a:noFill/>
          <a:ln cap="flat" cmpd="sng" w="12700">
            <a:solidFill>
              <a:srgbClr val="689DD0"/>
            </a:solidFill>
            <a:prstDash val="solid"/>
            <a:miter lim="800000"/>
            <a:headEnd len="sm" w="sm" type="none"/>
            <a:tailEnd len="sm" w="sm" type="none"/>
          </a:ln>
        </p:spPr>
        <p:txBody>
          <a:bodyPr anchorCtr="0" anchor="t" bIns="45700" lIns="91425" spcFirstLastPara="1" rIns="91425" wrap="square" tIns="36000">
            <a:noAutofit/>
          </a:bodyPr>
          <a:lstStyle/>
          <a:p>
            <a:pPr indent="0" lvl="0" marL="0" marR="0" rtl="0" algn="l">
              <a:spcBef>
                <a:spcPts val="0"/>
              </a:spcBef>
              <a:spcAft>
                <a:spcPts val="0"/>
              </a:spcAft>
              <a:buNone/>
            </a:pPr>
            <a:r>
              <a:rPr b="1" lang="fr-FR" sz="1100" cap="none">
                <a:solidFill>
                  <a:schemeClr val="dk1"/>
                </a:solidFill>
                <a:latin typeface="Arial"/>
                <a:ea typeface="Arial"/>
                <a:cs typeface="Arial"/>
                <a:sym typeface="Arial"/>
              </a:rPr>
              <a:t>J’ORGANISE MES TEMPS DE COLLABORATION AVEC MES COLLÈGUES…</a:t>
            </a:r>
            <a:endParaRPr/>
          </a:p>
          <a:p>
            <a:pPr indent="0" lvl="0" marL="0" marR="0" rtl="0" algn="l">
              <a:spcBef>
                <a:spcPts val="0"/>
              </a:spcBef>
              <a:spcAft>
                <a:spcPts val="0"/>
              </a:spcAft>
              <a:buNone/>
            </a:pPr>
            <a:r>
              <a:t/>
            </a:r>
            <a:endParaRPr b="1" sz="1300">
              <a:solidFill>
                <a:schemeClr val="dk1"/>
              </a:solidFill>
              <a:latin typeface="Arial"/>
              <a:ea typeface="Arial"/>
              <a:cs typeface="Arial"/>
              <a:sym typeface="Arial"/>
            </a:endParaRPr>
          </a:p>
          <a:p>
            <a:pPr indent="0" lvl="0" marL="0" marR="0" rtl="0" algn="l">
              <a:spcBef>
                <a:spcPts val="0"/>
              </a:spcBef>
              <a:spcAft>
                <a:spcPts val="0"/>
              </a:spcAft>
              <a:buNone/>
            </a:pPr>
            <a:r>
              <a:t/>
            </a:r>
            <a:endParaRPr b="1" sz="1300">
              <a:solidFill>
                <a:schemeClr val="dk1"/>
              </a:solidFill>
              <a:latin typeface="Arial"/>
              <a:ea typeface="Arial"/>
              <a:cs typeface="Arial"/>
              <a:sym typeface="Arial"/>
            </a:endParaRPr>
          </a:p>
          <a:p>
            <a:pPr indent="0" lvl="0" marL="0" marR="0" rtl="0" algn="l">
              <a:spcBef>
                <a:spcPts val="0"/>
              </a:spcBef>
              <a:spcAft>
                <a:spcPts val="0"/>
              </a:spcAft>
              <a:buNone/>
            </a:pPr>
            <a:r>
              <a:t/>
            </a:r>
            <a:endParaRPr b="1" sz="1300">
              <a:solidFill>
                <a:schemeClr val="dk1"/>
              </a:solidFill>
              <a:latin typeface="Arial"/>
              <a:ea typeface="Arial"/>
              <a:cs typeface="Arial"/>
              <a:sym typeface="Arial"/>
            </a:endParaRPr>
          </a:p>
          <a:p>
            <a:pPr indent="0" lvl="0" marL="0" marR="0" rtl="0" algn="l">
              <a:spcBef>
                <a:spcPts val="0"/>
              </a:spcBef>
              <a:spcAft>
                <a:spcPts val="0"/>
              </a:spcAft>
              <a:buNone/>
            </a:pPr>
            <a:r>
              <a:t/>
            </a:r>
            <a:endParaRPr b="1" sz="1300">
              <a:solidFill>
                <a:schemeClr val="dk1"/>
              </a:solidFill>
              <a:latin typeface="Arial"/>
              <a:ea typeface="Arial"/>
              <a:cs typeface="Arial"/>
              <a:sym typeface="Arial"/>
            </a:endParaRPr>
          </a:p>
          <a:p>
            <a:pPr indent="0" lvl="0" marL="0" marR="0" rtl="0" algn="l">
              <a:spcBef>
                <a:spcPts val="0"/>
              </a:spcBef>
              <a:spcAft>
                <a:spcPts val="0"/>
              </a:spcAft>
              <a:buNone/>
            </a:pPr>
            <a:r>
              <a:t/>
            </a:r>
            <a:endParaRPr b="1" sz="1300">
              <a:solidFill>
                <a:schemeClr val="dk1"/>
              </a:solidFill>
              <a:latin typeface="Arial"/>
              <a:ea typeface="Arial"/>
              <a:cs typeface="Arial"/>
              <a:sym typeface="Arial"/>
            </a:endParaRPr>
          </a:p>
          <a:p>
            <a:pPr indent="0" lvl="0" marL="0" marR="0" rtl="0" algn="l">
              <a:spcBef>
                <a:spcPts val="0"/>
              </a:spcBef>
              <a:spcAft>
                <a:spcPts val="0"/>
              </a:spcAft>
              <a:buNone/>
            </a:pPr>
            <a:r>
              <a:rPr b="1" lang="fr-FR" sz="1100" cap="none">
                <a:solidFill>
                  <a:schemeClr val="dk1"/>
                </a:solidFill>
                <a:latin typeface="Arial"/>
                <a:ea typeface="Arial"/>
                <a:cs typeface="Arial"/>
                <a:sym typeface="Arial"/>
              </a:rPr>
              <a:t>… ET AVEC MES INVITÉS EXTÉRIEURS</a:t>
            </a:r>
            <a:endParaRPr/>
          </a:p>
        </p:txBody>
      </p:sp>
      <p:sp>
        <p:nvSpPr>
          <p:cNvPr id="300" name="Google Shape;300;p6"/>
          <p:cNvSpPr txBox="1"/>
          <p:nvPr/>
        </p:nvSpPr>
        <p:spPr>
          <a:xfrm>
            <a:off x="8324796" y="3376368"/>
            <a:ext cx="1925648" cy="233397"/>
          </a:xfrm>
          <a:prstGeom prst="rect">
            <a:avLst/>
          </a:prstGeom>
          <a:noFill/>
          <a:ln>
            <a:noFill/>
          </a:ln>
        </p:spPr>
        <p:txBody>
          <a:bodyPr anchorCtr="0" anchor="t" bIns="45700" lIns="91425" spcFirstLastPara="1" rIns="91425" wrap="square" tIns="45700">
            <a:spAutoFit/>
          </a:bodyPr>
          <a:lstStyle/>
          <a:p>
            <a:pPr indent="0" lvl="0" marL="0" marR="0" rtl="0" algn="l">
              <a:lnSpc>
                <a:spcPct val="124444"/>
              </a:lnSpc>
              <a:spcBef>
                <a:spcPts val="0"/>
              </a:spcBef>
              <a:spcAft>
                <a:spcPts val="0"/>
              </a:spcAft>
              <a:buNone/>
            </a:pPr>
            <a:r>
              <a:rPr lang="fr-FR" sz="900">
                <a:solidFill>
                  <a:srgbClr val="699DD0"/>
                </a:solidFill>
                <a:latin typeface="Arial"/>
                <a:ea typeface="Arial"/>
                <a:cs typeface="Arial"/>
                <a:sym typeface="Arial"/>
              </a:rPr>
              <a:t>Planification</a:t>
            </a:r>
            <a:r>
              <a:rPr lang="fr-FR" sz="900">
                <a:solidFill>
                  <a:srgbClr val="2D3243"/>
                </a:solidFill>
                <a:latin typeface="Arial"/>
                <a:ea typeface="Arial"/>
                <a:cs typeface="Arial"/>
                <a:sym typeface="Arial"/>
              </a:rPr>
              <a:t> de réunions </a:t>
            </a:r>
            <a:r>
              <a:rPr lang="fr-FR" sz="900">
                <a:solidFill>
                  <a:srgbClr val="699DD0"/>
                </a:solidFill>
                <a:latin typeface="Arial"/>
                <a:ea typeface="Arial"/>
                <a:cs typeface="Arial"/>
                <a:sym typeface="Arial"/>
              </a:rPr>
              <a:t>Teams</a:t>
            </a:r>
            <a:endParaRPr/>
          </a:p>
        </p:txBody>
      </p:sp>
      <p:pic>
        <p:nvPicPr>
          <p:cNvPr descr="A picture containing text, clipart&#10;&#10;Description automatically generated" id="301" name="Google Shape;301;p6"/>
          <p:cNvPicPr preferRelativeResize="0"/>
          <p:nvPr/>
        </p:nvPicPr>
        <p:blipFill rotWithShape="1">
          <a:blip r:embed="rId15">
            <a:alphaModFix/>
          </a:blip>
          <a:srcRect b="0" l="0" r="0" t="0"/>
          <a:stretch/>
        </p:blipFill>
        <p:spPr>
          <a:xfrm>
            <a:off x="8043172" y="3271360"/>
            <a:ext cx="346593" cy="371436"/>
          </a:xfrm>
          <a:prstGeom prst="rect">
            <a:avLst/>
          </a:prstGeom>
          <a:noFill/>
          <a:ln>
            <a:noFill/>
          </a:ln>
        </p:spPr>
      </p:pic>
      <p:pic>
        <p:nvPicPr>
          <p:cNvPr descr="Icon&#10;&#10;Description automatically generated" id="302" name="Google Shape;302;p6"/>
          <p:cNvPicPr preferRelativeResize="0"/>
          <p:nvPr/>
        </p:nvPicPr>
        <p:blipFill rotWithShape="1">
          <a:blip r:embed="rId16">
            <a:alphaModFix/>
          </a:blip>
          <a:srcRect b="0" l="0" r="0" t="0"/>
          <a:stretch/>
        </p:blipFill>
        <p:spPr>
          <a:xfrm>
            <a:off x="8068759" y="3912490"/>
            <a:ext cx="295419" cy="301275"/>
          </a:xfrm>
          <a:prstGeom prst="rect">
            <a:avLst/>
          </a:prstGeom>
          <a:noFill/>
          <a:ln>
            <a:noFill/>
          </a:ln>
        </p:spPr>
      </p:pic>
      <p:sp>
        <p:nvSpPr>
          <p:cNvPr id="303" name="Google Shape;303;p6"/>
          <p:cNvSpPr txBox="1"/>
          <p:nvPr/>
        </p:nvSpPr>
        <p:spPr>
          <a:xfrm>
            <a:off x="8324796" y="3954956"/>
            <a:ext cx="1576754"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900">
                <a:solidFill>
                  <a:srgbClr val="2D3243"/>
                </a:solidFill>
                <a:latin typeface="Arial"/>
                <a:ea typeface="Arial"/>
                <a:cs typeface="Arial"/>
                <a:sym typeface="Arial"/>
              </a:rPr>
              <a:t>Déclaration des </a:t>
            </a:r>
            <a:r>
              <a:rPr lang="fr-FR" sz="900">
                <a:solidFill>
                  <a:srgbClr val="699DD0"/>
                </a:solidFill>
                <a:latin typeface="Arial"/>
                <a:ea typeface="Arial"/>
                <a:cs typeface="Arial"/>
                <a:sym typeface="Arial"/>
              </a:rPr>
              <a:t>visiteurs</a:t>
            </a:r>
            <a:endParaRPr/>
          </a:p>
        </p:txBody>
      </p:sp>
      <p:sp>
        <p:nvSpPr>
          <p:cNvPr id="304" name="Google Shape;304;p6"/>
          <p:cNvSpPr txBox="1"/>
          <p:nvPr/>
        </p:nvSpPr>
        <p:spPr>
          <a:xfrm>
            <a:off x="8324796" y="3055711"/>
            <a:ext cx="2367870" cy="233397"/>
          </a:xfrm>
          <a:prstGeom prst="rect">
            <a:avLst/>
          </a:prstGeom>
          <a:noFill/>
          <a:ln>
            <a:noFill/>
          </a:ln>
        </p:spPr>
        <p:txBody>
          <a:bodyPr anchorCtr="0" anchor="t" bIns="45700" lIns="91425" spcFirstLastPara="1" rIns="91425" wrap="square" tIns="45700">
            <a:spAutoFit/>
          </a:bodyPr>
          <a:lstStyle/>
          <a:p>
            <a:pPr indent="0" lvl="0" marL="0" marR="0" rtl="0" algn="l">
              <a:lnSpc>
                <a:spcPct val="124444"/>
              </a:lnSpc>
              <a:spcBef>
                <a:spcPts val="0"/>
              </a:spcBef>
              <a:spcAft>
                <a:spcPts val="0"/>
              </a:spcAft>
              <a:buNone/>
            </a:pPr>
            <a:r>
              <a:rPr lang="fr-FR" sz="900">
                <a:solidFill>
                  <a:srgbClr val="699DD0"/>
                </a:solidFill>
                <a:latin typeface="Arial"/>
                <a:ea typeface="Arial"/>
                <a:cs typeface="Arial"/>
                <a:sym typeface="Arial"/>
              </a:rPr>
              <a:t>Réservation</a:t>
            </a:r>
            <a:r>
              <a:rPr lang="fr-FR" sz="900">
                <a:solidFill>
                  <a:srgbClr val="2D3243"/>
                </a:solidFill>
                <a:latin typeface="Arial"/>
                <a:ea typeface="Arial"/>
                <a:cs typeface="Arial"/>
                <a:sym typeface="Arial"/>
              </a:rPr>
              <a:t> de </a:t>
            </a:r>
            <a:r>
              <a:rPr lang="fr-FR" sz="900">
                <a:solidFill>
                  <a:srgbClr val="699DD0"/>
                </a:solidFill>
                <a:latin typeface="Arial"/>
                <a:ea typeface="Arial"/>
                <a:cs typeface="Arial"/>
                <a:sym typeface="Arial"/>
              </a:rPr>
              <a:t>salle de réunion </a:t>
            </a:r>
            <a:r>
              <a:rPr lang="fr-FR" sz="900">
                <a:solidFill>
                  <a:srgbClr val="2D3243"/>
                </a:solidFill>
                <a:latin typeface="Arial"/>
                <a:ea typeface="Arial"/>
                <a:cs typeface="Arial"/>
                <a:sym typeface="Arial"/>
              </a:rPr>
              <a:t>et de </a:t>
            </a:r>
            <a:r>
              <a:rPr lang="fr-FR" sz="900">
                <a:solidFill>
                  <a:srgbClr val="699DD0"/>
                </a:solidFill>
                <a:latin typeface="Arial"/>
                <a:ea typeface="Arial"/>
                <a:cs typeface="Arial"/>
                <a:sym typeface="Arial"/>
              </a:rPr>
              <a:t>box</a:t>
            </a:r>
            <a:endParaRPr/>
          </a:p>
        </p:txBody>
      </p:sp>
      <p:pic>
        <p:nvPicPr>
          <p:cNvPr descr="Collaboration icon - GSI Health" id="305" name="Google Shape;305;p6"/>
          <p:cNvPicPr preferRelativeResize="0"/>
          <p:nvPr/>
        </p:nvPicPr>
        <p:blipFill rotWithShape="1">
          <a:blip r:embed="rId17">
            <a:alphaModFix/>
          </a:blip>
          <a:srcRect b="0" l="0" r="0" t="0"/>
          <a:stretch/>
        </p:blipFill>
        <p:spPr>
          <a:xfrm>
            <a:off x="8088537" y="3012874"/>
            <a:ext cx="255863" cy="274203"/>
          </a:xfrm>
          <a:prstGeom prst="rect">
            <a:avLst/>
          </a:prstGeom>
          <a:noFill/>
          <a:ln>
            <a:noFill/>
          </a:ln>
        </p:spPr>
      </p:pic>
      <p:sp>
        <p:nvSpPr>
          <p:cNvPr id="306" name="Google Shape;306;p6"/>
          <p:cNvSpPr txBox="1"/>
          <p:nvPr/>
        </p:nvSpPr>
        <p:spPr>
          <a:xfrm>
            <a:off x="8324796" y="2736259"/>
            <a:ext cx="2367870" cy="233397"/>
          </a:xfrm>
          <a:prstGeom prst="rect">
            <a:avLst/>
          </a:prstGeom>
          <a:noFill/>
          <a:ln>
            <a:noFill/>
          </a:ln>
        </p:spPr>
        <p:txBody>
          <a:bodyPr anchorCtr="0" anchor="t" bIns="45700" lIns="91425" spcFirstLastPara="1" rIns="91425" wrap="square" tIns="45700">
            <a:spAutoFit/>
          </a:bodyPr>
          <a:lstStyle/>
          <a:p>
            <a:pPr indent="0" lvl="0" marL="0" marR="0" rtl="0" algn="l">
              <a:lnSpc>
                <a:spcPct val="124444"/>
              </a:lnSpc>
              <a:spcBef>
                <a:spcPts val="0"/>
              </a:spcBef>
              <a:spcAft>
                <a:spcPts val="0"/>
              </a:spcAft>
              <a:buNone/>
            </a:pPr>
            <a:r>
              <a:rPr lang="fr-FR" sz="900">
                <a:solidFill>
                  <a:srgbClr val="699DD0"/>
                </a:solidFill>
                <a:latin typeface="Arial"/>
                <a:ea typeface="Arial"/>
                <a:cs typeface="Arial"/>
                <a:sym typeface="Arial"/>
              </a:rPr>
              <a:t>Présence</a:t>
            </a:r>
            <a:r>
              <a:rPr lang="fr-FR" sz="900">
                <a:solidFill>
                  <a:srgbClr val="2D3243"/>
                </a:solidFill>
                <a:latin typeface="Arial"/>
                <a:ea typeface="Arial"/>
                <a:cs typeface="Arial"/>
                <a:sym typeface="Arial"/>
              </a:rPr>
              <a:t> au bureau </a:t>
            </a:r>
            <a:r>
              <a:rPr lang="fr-FR" sz="900">
                <a:solidFill>
                  <a:srgbClr val="699DD0"/>
                </a:solidFill>
                <a:latin typeface="Arial"/>
                <a:ea typeface="Arial"/>
                <a:cs typeface="Arial"/>
                <a:sym typeface="Arial"/>
              </a:rPr>
              <a:t>de</a:t>
            </a:r>
            <a:r>
              <a:rPr lang="fr-FR" sz="900">
                <a:solidFill>
                  <a:srgbClr val="2D3243"/>
                </a:solidFill>
                <a:latin typeface="Arial"/>
                <a:ea typeface="Arial"/>
                <a:cs typeface="Arial"/>
                <a:sym typeface="Arial"/>
              </a:rPr>
              <a:t> </a:t>
            </a:r>
            <a:r>
              <a:rPr lang="fr-FR" sz="900">
                <a:solidFill>
                  <a:srgbClr val="699DD0"/>
                </a:solidFill>
                <a:latin typeface="Arial"/>
                <a:ea typeface="Arial"/>
                <a:cs typeface="Arial"/>
                <a:sym typeface="Arial"/>
              </a:rPr>
              <a:t>mon équipe</a:t>
            </a:r>
            <a:endParaRPr/>
          </a:p>
        </p:txBody>
      </p:sp>
      <p:pic>
        <p:nvPicPr>
          <p:cNvPr descr="Two Persons Talking Sharing Sitting On A Table - Two People Meeting ..." id="307" name="Google Shape;307;p6"/>
          <p:cNvPicPr preferRelativeResize="0"/>
          <p:nvPr/>
        </p:nvPicPr>
        <p:blipFill rotWithShape="1">
          <a:blip r:embed="rId18">
            <a:alphaModFix/>
          </a:blip>
          <a:srcRect b="0" l="0" r="0" t="0"/>
          <a:stretch/>
        </p:blipFill>
        <p:spPr>
          <a:xfrm>
            <a:off x="8106184" y="2694201"/>
            <a:ext cx="220569" cy="278093"/>
          </a:xfrm>
          <a:prstGeom prst="rect">
            <a:avLst/>
          </a:prstGeom>
          <a:noFill/>
          <a:ln>
            <a:noFill/>
          </a:ln>
        </p:spPr>
      </p:pic>
      <p:sp>
        <p:nvSpPr>
          <p:cNvPr id="308" name="Google Shape;308;p6"/>
          <p:cNvSpPr/>
          <p:nvPr/>
        </p:nvSpPr>
        <p:spPr>
          <a:xfrm>
            <a:off x="4324776" y="4571803"/>
            <a:ext cx="3406880" cy="1429934"/>
          </a:xfrm>
          <a:prstGeom prst="roundRect">
            <a:avLst>
              <a:gd fmla="val 18097" name="adj"/>
            </a:avLst>
          </a:prstGeom>
          <a:noFill/>
          <a:ln cap="flat" cmpd="sng" w="9525">
            <a:solidFill>
              <a:srgbClr val="FDB14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1100" cap="none">
                <a:solidFill>
                  <a:srgbClr val="2D3243"/>
                </a:solidFill>
                <a:latin typeface="Arial"/>
                <a:ea typeface="Arial"/>
                <a:cs typeface="Arial"/>
                <a:sym typeface="Arial"/>
              </a:rPr>
              <a:t>J’ACCÈDE À MES OUTILS D’ENTREPRISE</a:t>
            </a:r>
            <a:endParaRPr sz="1100" cap="none">
              <a:solidFill>
                <a:srgbClr val="2D3243"/>
              </a:solidFill>
              <a:latin typeface="Arial"/>
              <a:ea typeface="Arial"/>
              <a:cs typeface="Arial"/>
              <a:sym typeface="Arial"/>
            </a:endParaRPr>
          </a:p>
        </p:txBody>
      </p:sp>
      <p:sp>
        <p:nvSpPr>
          <p:cNvPr id="309" name="Google Shape;309;p6"/>
          <p:cNvSpPr txBox="1"/>
          <p:nvPr/>
        </p:nvSpPr>
        <p:spPr>
          <a:xfrm>
            <a:off x="4740593" y="5306171"/>
            <a:ext cx="2541622" cy="226600"/>
          </a:xfrm>
          <a:prstGeom prst="rect">
            <a:avLst/>
          </a:prstGeom>
          <a:noFill/>
          <a:ln>
            <a:noFill/>
          </a:ln>
        </p:spPr>
        <p:txBody>
          <a:bodyPr anchorCtr="0" anchor="t" bIns="45700" lIns="91425" spcFirstLastPara="1" rIns="91425" wrap="square" tIns="45700">
            <a:spAutoFit/>
          </a:bodyPr>
          <a:lstStyle/>
          <a:p>
            <a:pPr indent="0" lvl="0" marL="0" marR="0" rtl="0" algn="l">
              <a:lnSpc>
                <a:spcPct val="124444"/>
              </a:lnSpc>
              <a:spcBef>
                <a:spcPts val="0"/>
              </a:spcBef>
              <a:spcAft>
                <a:spcPts val="0"/>
              </a:spcAft>
              <a:buNone/>
            </a:pPr>
            <a:r>
              <a:rPr lang="fr-FR" sz="900">
                <a:solidFill>
                  <a:srgbClr val="FDB149"/>
                </a:solidFill>
                <a:latin typeface="Arial"/>
                <a:ea typeface="Arial"/>
                <a:cs typeface="Arial"/>
                <a:sym typeface="Arial"/>
              </a:rPr>
              <a:t>Portails support </a:t>
            </a:r>
            <a:r>
              <a:rPr lang="fr-FR" sz="900">
                <a:solidFill>
                  <a:srgbClr val="2D3243"/>
                </a:solidFill>
                <a:latin typeface="Arial"/>
                <a:ea typeface="Arial"/>
                <a:cs typeface="Arial"/>
                <a:sym typeface="Arial"/>
              </a:rPr>
              <a:t>(IT, Formation continue…)</a:t>
            </a:r>
            <a:endParaRPr/>
          </a:p>
        </p:txBody>
      </p:sp>
      <p:sp>
        <p:nvSpPr>
          <p:cNvPr id="310" name="Google Shape;310;p6"/>
          <p:cNvSpPr txBox="1"/>
          <p:nvPr/>
        </p:nvSpPr>
        <p:spPr>
          <a:xfrm>
            <a:off x="4740593" y="4979603"/>
            <a:ext cx="2892829" cy="226600"/>
          </a:xfrm>
          <a:prstGeom prst="rect">
            <a:avLst/>
          </a:prstGeom>
          <a:noFill/>
          <a:ln>
            <a:noFill/>
          </a:ln>
        </p:spPr>
        <p:txBody>
          <a:bodyPr anchorCtr="0" anchor="t" bIns="45700" lIns="91425" spcFirstLastPara="1" rIns="91425" wrap="square" tIns="45700">
            <a:spAutoFit/>
          </a:bodyPr>
          <a:lstStyle/>
          <a:p>
            <a:pPr indent="0" lvl="0" marL="0" marR="0" rtl="0" algn="l">
              <a:lnSpc>
                <a:spcPct val="124444"/>
              </a:lnSpc>
              <a:spcBef>
                <a:spcPts val="0"/>
              </a:spcBef>
              <a:spcAft>
                <a:spcPts val="0"/>
              </a:spcAft>
              <a:buNone/>
            </a:pPr>
            <a:r>
              <a:rPr lang="fr-FR" sz="900">
                <a:solidFill>
                  <a:srgbClr val="FDB149"/>
                </a:solidFill>
                <a:latin typeface="Arial"/>
                <a:ea typeface="Arial"/>
                <a:cs typeface="Arial"/>
                <a:sym typeface="Arial"/>
              </a:rPr>
              <a:t>Applications RH </a:t>
            </a:r>
            <a:r>
              <a:rPr lang="fr-FR" sz="900">
                <a:solidFill>
                  <a:srgbClr val="2D3243"/>
                </a:solidFill>
                <a:latin typeface="Arial"/>
                <a:ea typeface="Arial"/>
                <a:cs typeface="Arial"/>
                <a:sym typeface="Arial"/>
              </a:rPr>
              <a:t>(congés, voyages, notes de frais…)</a:t>
            </a:r>
            <a:endParaRPr/>
          </a:p>
        </p:txBody>
      </p:sp>
      <p:sp>
        <p:nvSpPr>
          <p:cNvPr id="311" name="Google Shape;311;p6"/>
          <p:cNvSpPr txBox="1"/>
          <p:nvPr/>
        </p:nvSpPr>
        <p:spPr>
          <a:xfrm>
            <a:off x="4740593" y="5580023"/>
            <a:ext cx="2796110" cy="374461"/>
          </a:xfrm>
          <a:prstGeom prst="rect">
            <a:avLst/>
          </a:prstGeom>
          <a:noFill/>
          <a:ln>
            <a:noFill/>
          </a:ln>
        </p:spPr>
        <p:txBody>
          <a:bodyPr anchorCtr="0" anchor="t" bIns="45700" lIns="91425" spcFirstLastPara="1" rIns="91425" wrap="square" tIns="45700">
            <a:spAutoFit/>
          </a:bodyPr>
          <a:lstStyle/>
          <a:p>
            <a:pPr indent="0" lvl="0" marL="0" marR="0" rtl="0" algn="l">
              <a:lnSpc>
                <a:spcPct val="124444"/>
              </a:lnSpc>
              <a:spcBef>
                <a:spcPts val="0"/>
              </a:spcBef>
              <a:spcAft>
                <a:spcPts val="0"/>
              </a:spcAft>
              <a:buNone/>
            </a:pPr>
            <a:r>
              <a:rPr lang="fr-FR" sz="900">
                <a:solidFill>
                  <a:srgbClr val="FDB149"/>
                </a:solidFill>
                <a:latin typeface="Arial"/>
                <a:ea typeface="Arial"/>
                <a:cs typeface="Arial"/>
                <a:sym typeface="Arial"/>
              </a:rPr>
              <a:t>Bases de connaissances </a:t>
            </a:r>
            <a:r>
              <a:rPr lang="fr-FR" sz="900">
                <a:solidFill>
                  <a:srgbClr val="2D3243"/>
                </a:solidFill>
                <a:latin typeface="Arial"/>
                <a:ea typeface="Arial"/>
                <a:cs typeface="Arial"/>
                <a:sym typeface="Arial"/>
              </a:rPr>
              <a:t>(Annuaire, règlement intérieur, Cybersécurité, RGPD…)</a:t>
            </a:r>
            <a:endParaRPr/>
          </a:p>
        </p:txBody>
      </p:sp>
      <p:cxnSp>
        <p:nvCxnSpPr>
          <p:cNvPr id="312" name="Google Shape;312;p6"/>
          <p:cNvCxnSpPr>
            <a:stCxn id="269" idx="4"/>
            <a:endCxn id="308" idx="0"/>
          </p:cNvCxnSpPr>
          <p:nvPr/>
        </p:nvCxnSpPr>
        <p:spPr>
          <a:xfrm>
            <a:off x="6024769" y="4350563"/>
            <a:ext cx="3300" cy="221100"/>
          </a:xfrm>
          <a:prstGeom prst="straightConnector1">
            <a:avLst/>
          </a:prstGeom>
          <a:noFill/>
          <a:ln cap="flat" cmpd="sng" w="9525">
            <a:solidFill>
              <a:srgbClr val="FDB148"/>
            </a:solidFill>
            <a:prstDash val="solid"/>
            <a:miter lim="800000"/>
            <a:headEnd len="sm" w="sm" type="none"/>
            <a:tailEnd len="sm" w="sm" type="none"/>
          </a:ln>
        </p:spPr>
      </p:cxnSp>
      <p:pic>
        <p:nvPicPr>
          <p:cNvPr descr="Human Resources Vector Icon , Free Transparent Clipart - ClipartKey" id="313" name="Google Shape;313;p6"/>
          <p:cNvPicPr preferRelativeResize="0"/>
          <p:nvPr/>
        </p:nvPicPr>
        <p:blipFill rotWithShape="1">
          <a:blip r:embed="rId19">
            <a:alphaModFix/>
          </a:blip>
          <a:srcRect b="0" l="0" r="0" t="0"/>
          <a:stretch/>
        </p:blipFill>
        <p:spPr>
          <a:xfrm>
            <a:off x="4461672" y="5018927"/>
            <a:ext cx="267009" cy="295812"/>
          </a:xfrm>
          <a:prstGeom prst="rect">
            <a:avLst/>
          </a:prstGeom>
          <a:noFill/>
          <a:ln>
            <a:noFill/>
          </a:ln>
        </p:spPr>
      </p:pic>
      <p:pic>
        <p:nvPicPr>
          <p:cNvPr descr="Help Svg Png Icon Free Download (#140174) - OnlineWebFonts.COM" id="314" name="Google Shape;314;p6"/>
          <p:cNvPicPr preferRelativeResize="0"/>
          <p:nvPr/>
        </p:nvPicPr>
        <p:blipFill rotWithShape="1">
          <a:blip r:embed="rId20">
            <a:alphaModFix/>
          </a:blip>
          <a:srcRect b="0" l="0" r="0" t="0"/>
          <a:stretch/>
        </p:blipFill>
        <p:spPr>
          <a:xfrm>
            <a:off x="4478785" y="5376703"/>
            <a:ext cx="232783" cy="233397"/>
          </a:xfrm>
          <a:prstGeom prst="rect">
            <a:avLst/>
          </a:prstGeom>
          <a:noFill/>
          <a:ln>
            <a:noFill/>
          </a:ln>
        </p:spPr>
      </p:pic>
      <p:pic>
        <p:nvPicPr>
          <p:cNvPr descr="Knowledge Base Svg Png Icon Free Download (#421630) - OnlineWebFonts.COM" id="315" name="Google Shape;315;p6"/>
          <p:cNvPicPr preferRelativeResize="0"/>
          <p:nvPr/>
        </p:nvPicPr>
        <p:blipFill rotWithShape="1">
          <a:blip r:embed="rId21">
            <a:alphaModFix/>
          </a:blip>
          <a:srcRect b="0" l="0" r="0" t="0"/>
          <a:stretch/>
        </p:blipFill>
        <p:spPr>
          <a:xfrm>
            <a:off x="4487060" y="5683653"/>
            <a:ext cx="216233" cy="204909"/>
          </a:xfrm>
          <a:prstGeom prst="rect">
            <a:avLst/>
          </a:prstGeom>
          <a:noFill/>
          <a:ln>
            <a:noFill/>
          </a:ln>
        </p:spPr>
      </p:pic>
      <p:cxnSp>
        <p:nvCxnSpPr>
          <p:cNvPr id="316" name="Google Shape;316;p6"/>
          <p:cNvCxnSpPr>
            <a:stCxn id="269" idx="3"/>
          </p:cNvCxnSpPr>
          <p:nvPr/>
        </p:nvCxnSpPr>
        <p:spPr>
          <a:xfrm flipH="1">
            <a:off x="4179564" y="4002658"/>
            <a:ext cx="983100" cy="124800"/>
          </a:xfrm>
          <a:prstGeom prst="straightConnector1">
            <a:avLst/>
          </a:prstGeom>
          <a:noFill/>
          <a:ln cap="flat" cmpd="sng" w="9525">
            <a:solidFill>
              <a:srgbClr val="09A5B5"/>
            </a:solidFill>
            <a:prstDash val="solid"/>
            <a:miter lim="800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grpSp>
        <p:nvGrpSpPr>
          <p:cNvPr id="322" name="Google Shape;322;p7"/>
          <p:cNvGrpSpPr/>
          <p:nvPr/>
        </p:nvGrpSpPr>
        <p:grpSpPr>
          <a:xfrm>
            <a:off x="4972029" y="1299174"/>
            <a:ext cx="2323385" cy="4904261"/>
            <a:chOff x="2677901" y="1412532"/>
            <a:chExt cx="2323385" cy="4904261"/>
          </a:xfrm>
        </p:grpSpPr>
        <p:sp>
          <p:nvSpPr>
            <p:cNvPr id="323" name="Google Shape;323;p7"/>
            <p:cNvSpPr/>
            <p:nvPr/>
          </p:nvSpPr>
          <p:spPr>
            <a:xfrm>
              <a:off x="2803660" y="5319950"/>
              <a:ext cx="2049887" cy="541715"/>
            </a:xfrm>
            <a:prstGeom prst="rect">
              <a:avLst/>
            </a:prstGeom>
            <a:solidFill>
              <a:srgbClr val="0916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24" name="Google Shape;324;p7"/>
            <p:cNvGrpSpPr/>
            <p:nvPr/>
          </p:nvGrpSpPr>
          <p:grpSpPr>
            <a:xfrm>
              <a:off x="2677901" y="1412532"/>
              <a:ext cx="2323385" cy="4904261"/>
              <a:chOff x="4742586" y="1551692"/>
              <a:chExt cx="2097248" cy="4429387"/>
            </a:xfrm>
          </p:grpSpPr>
          <p:pic>
            <p:nvPicPr>
              <p:cNvPr descr="Logicom | Smartphone Le Prime" id="325" name="Google Shape;325;p7"/>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326" name="Google Shape;326;p7"/>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327" name="Google Shape;327;p7"/>
            <p:cNvPicPr preferRelativeResize="0"/>
            <p:nvPr/>
          </p:nvPicPr>
          <p:blipFill rotWithShape="1">
            <a:blip r:embed="rId4">
              <a:alphaModFix/>
            </a:blip>
            <a:srcRect b="0" l="0" r="0" t="0"/>
            <a:stretch/>
          </p:blipFill>
          <p:spPr>
            <a:xfrm>
              <a:off x="2846449" y="2072659"/>
              <a:ext cx="2007099" cy="1453910"/>
            </a:xfrm>
            <a:prstGeom prst="rect">
              <a:avLst/>
            </a:prstGeom>
            <a:noFill/>
            <a:ln>
              <a:noFill/>
            </a:ln>
          </p:spPr>
        </p:pic>
        <p:sp>
          <p:nvSpPr>
            <p:cNvPr id="328" name="Google Shape;328;p7"/>
            <p:cNvSpPr/>
            <p:nvPr/>
          </p:nvSpPr>
          <p:spPr>
            <a:xfrm>
              <a:off x="3614828" y="1868237"/>
              <a:ext cx="1124838" cy="184381"/>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cxnSp>
          <p:nvCxnSpPr>
            <p:cNvPr id="329" name="Google Shape;329;p7"/>
            <p:cNvCxnSpPr/>
            <p:nvPr/>
          </p:nvCxnSpPr>
          <p:spPr>
            <a:xfrm rot="10800000">
              <a:off x="2895168" y="1884058"/>
              <a:ext cx="158281" cy="0"/>
            </a:xfrm>
            <a:prstGeom prst="straightConnector1">
              <a:avLst/>
            </a:prstGeom>
            <a:noFill/>
            <a:ln cap="flat" cmpd="sng" w="9525">
              <a:solidFill>
                <a:schemeClr val="accent1"/>
              </a:solidFill>
              <a:prstDash val="solid"/>
              <a:miter lim="800000"/>
              <a:headEnd len="sm" w="sm" type="none"/>
              <a:tailEnd len="sm" w="sm" type="none"/>
            </a:ln>
          </p:spPr>
        </p:cxnSp>
        <p:cxnSp>
          <p:nvCxnSpPr>
            <p:cNvPr id="330" name="Google Shape;330;p7"/>
            <p:cNvCxnSpPr/>
            <p:nvPr/>
          </p:nvCxnSpPr>
          <p:spPr>
            <a:xfrm rot="10800000">
              <a:off x="2895168" y="1922230"/>
              <a:ext cx="158281" cy="0"/>
            </a:xfrm>
            <a:prstGeom prst="straightConnector1">
              <a:avLst/>
            </a:prstGeom>
            <a:noFill/>
            <a:ln cap="flat" cmpd="sng" w="9525">
              <a:solidFill>
                <a:schemeClr val="accent1"/>
              </a:solidFill>
              <a:prstDash val="solid"/>
              <a:miter lim="800000"/>
              <a:headEnd len="sm" w="sm" type="none"/>
              <a:tailEnd len="sm" w="sm" type="none"/>
            </a:ln>
          </p:spPr>
        </p:cxnSp>
        <p:cxnSp>
          <p:nvCxnSpPr>
            <p:cNvPr id="331" name="Google Shape;331;p7"/>
            <p:cNvCxnSpPr/>
            <p:nvPr/>
          </p:nvCxnSpPr>
          <p:spPr>
            <a:xfrm rot="10800000">
              <a:off x="2895168" y="1960403"/>
              <a:ext cx="158281" cy="0"/>
            </a:xfrm>
            <a:prstGeom prst="straightConnector1">
              <a:avLst/>
            </a:prstGeom>
            <a:noFill/>
            <a:ln cap="flat" cmpd="sng" w="9525">
              <a:solidFill>
                <a:schemeClr val="accent1"/>
              </a:solidFill>
              <a:prstDash val="solid"/>
              <a:miter lim="800000"/>
              <a:headEnd len="sm" w="sm" type="none"/>
              <a:tailEnd len="sm" w="sm" type="none"/>
            </a:ln>
          </p:spPr>
        </p:cxnSp>
        <p:cxnSp>
          <p:nvCxnSpPr>
            <p:cNvPr id="332" name="Google Shape;332;p7"/>
            <p:cNvCxnSpPr/>
            <p:nvPr/>
          </p:nvCxnSpPr>
          <p:spPr>
            <a:xfrm rot="10800000">
              <a:off x="2960116" y="3573409"/>
              <a:ext cx="1765359" cy="0"/>
            </a:xfrm>
            <a:prstGeom prst="straightConnector1">
              <a:avLst/>
            </a:prstGeom>
            <a:noFill/>
            <a:ln cap="flat" cmpd="sng" w="9525">
              <a:solidFill>
                <a:schemeClr val="accent1"/>
              </a:solidFill>
              <a:prstDash val="solid"/>
              <a:miter lim="800000"/>
              <a:headEnd len="sm" w="sm" type="none"/>
              <a:tailEnd len="sm" w="sm" type="none"/>
            </a:ln>
          </p:spPr>
        </p:cxnSp>
        <p:cxnSp>
          <p:nvCxnSpPr>
            <p:cNvPr id="333" name="Google Shape;333;p7"/>
            <p:cNvCxnSpPr/>
            <p:nvPr/>
          </p:nvCxnSpPr>
          <p:spPr>
            <a:xfrm rot="10800000">
              <a:off x="2960116" y="4340160"/>
              <a:ext cx="1765359" cy="0"/>
            </a:xfrm>
            <a:prstGeom prst="straightConnector1">
              <a:avLst/>
            </a:prstGeom>
            <a:noFill/>
            <a:ln cap="flat" cmpd="sng" w="9525">
              <a:solidFill>
                <a:srgbClr val="F2F2F2"/>
              </a:solidFill>
              <a:prstDash val="solid"/>
              <a:miter lim="800000"/>
              <a:headEnd len="sm" w="sm" type="none"/>
              <a:tailEnd len="sm" w="sm" type="none"/>
            </a:ln>
          </p:spPr>
        </p:cxnSp>
        <p:cxnSp>
          <p:nvCxnSpPr>
            <p:cNvPr id="334" name="Google Shape;334;p7"/>
            <p:cNvCxnSpPr/>
            <p:nvPr/>
          </p:nvCxnSpPr>
          <p:spPr>
            <a:xfrm rot="10800000">
              <a:off x="2960116" y="5106910"/>
              <a:ext cx="1765359" cy="0"/>
            </a:xfrm>
            <a:prstGeom prst="straightConnector1">
              <a:avLst/>
            </a:prstGeom>
            <a:noFill/>
            <a:ln cap="flat" cmpd="sng" w="9525">
              <a:solidFill>
                <a:srgbClr val="F2F2F2"/>
              </a:solidFill>
              <a:prstDash val="solid"/>
              <a:miter lim="800000"/>
              <a:headEnd len="sm" w="sm" type="none"/>
              <a:tailEnd len="sm" w="sm" type="none"/>
            </a:ln>
          </p:spPr>
        </p:cxnSp>
        <p:cxnSp>
          <p:nvCxnSpPr>
            <p:cNvPr id="335" name="Google Shape;335;p7"/>
            <p:cNvCxnSpPr/>
            <p:nvPr/>
          </p:nvCxnSpPr>
          <p:spPr>
            <a:xfrm rot="10800000">
              <a:off x="2960116" y="5873660"/>
              <a:ext cx="1765359" cy="0"/>
            </a:xfrm>
            <a:prstGeom prst="straightConnector1">
              <a:avLst/>
            </a:prstGeom>
            <a:noFill/>
            <a:ln cap="flat" cmpd="sng" w="9525">
              <a:solidFill>
                <a:schemeClr val="accent1"/>
              </a:solidFill>
              <a:prstDash val="solid"/>
              <a:miter lim="800000"/>
              <a:headEnd len="sm" w="sm" type="none"/>
              <a:tailEnd len="sm" w="sm" type="none"/>
            </a:ln>
          </p:spPr>
        </p:cxnSp>
        <p:cxnSp>
          <p:nvCxnSpPr>
            <p:cNvPr id="336" name="Google Shape;336;p7"/>
            <p:cNvCxnSpPr>
              <a:stCxn id="326" idx="2"/>
            </p:cNvCxnSpPr>
            <p:nvPr/>
          </p:nvCxnSpPr>
          <p:spPr>
            <a:xfrm rot="10800000">
              <a:off x="3839594" y="3573519"/>
              <a:ext cx="0" cy="2370600"/>
            </a:xfrm>
            <a:prstGeom prst="straightConnector1">
              <a:avLst/>
            </a:prstGeom>
            <a:noFill/>
            <a:ln cap="flat" cmpd="sng" w="9525">
              <a:solidFill>
                <a:srgbClr val="F2F2F2"/>
              </a:solidFill>
              <a:prstDash val="solid"/>
              <a:miter lim="800000"/>
              <a:headEnd len="sm" w="sm" type="none"/>
              <a:tailEnd len="sm" w="sm" type="none"/>
            </a:ln>
          </p:spPr>
        </p:cxnSp>
        <p:pic>
          <p:nvPicPr>
            <p:cNvPr descr="Icon&#10;&#10;Description automatically generated" id="337" name="Google Shape;337;p7"/>
            <p:cNvPicPr preferRelativeResize="0"/>
            <p:nvPr/>
          </p:nvPicPr>
          <p:blipFill rotWithShape="1">
            <a:blip r:embed="rId5">
              <a:alphaModFix/>
            </a:blip>
            <a:srcRect b="0" l="0" r="0" t="0"/>
            <a:stretch/>
          </p:blipFill>
          <p:spPr>
            <a:xfrm>
              <a:off x="3161215" y="3666133"/>
              <a:ext cx="420624" cy="371883"/>
            </a:xfrm>
            <a:prstGeom prst="rect">
              <a:avLst/>
            </a:prstGeom>
            <a:noFill/>
            <a:ln>
              <a:noFill/>
            </a:ln>
          </p:spPr>
        </p:pic>
        <p:sp>
          <p:nvSpPr>
            <p:cNvPr id="338" name="Google Shape;338;p7"/>
            <p:cNvSpPr txBox="1"/>
            <p:nvPr/>
          </p:nvSpPr>
          <p:spPr>
            <a:xfrm>
              <a:off x="2947983" y="3971679"/>
              <a:ext cx="847089" cy="238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Ma semaine</a:t>
              </a:r>
              <a:endParaRPr/>
            </a:p>
          </p:txBody>
        </p:sp>
        <p:pic>
          <p:nvPicPr>
            <p:cNvPr descr="Collaboration icon - GSI Health" id="339" name="Google Shape;339;p7"/>
            <p:cNvPicPr preferRelativeResize="0"/>
            <p:nvPr/>
          </p:nvPicPr>
          <p:blipFill rotWithShape="1">
            <a:blip r:embed="rId6">
              <a:alphaModFix/>
            </a:blip>
            <a:srcRect b="0" l="0" r="0" t="0"/>
            <a:stretch/>
          </p:blipFill>
          <p:spPr>
            <a:xfrm>
              <a:off x="4179646" y="4422635"/>
              <a:ext cx="347126" cy="346933"/>
            </a:xfrm>
            <a:prstGeom prst="rect">
              <a:avLst/>
            </a:prstGeom>
            <a:noFill/>
            <a:ln>
              <a:noFill/>
            </a:ln>
          </p:spPr>
        </p:pic>
        <p:sp>
          <p:nvSpPr>
            <p:cNvPr id="340" name="Google Shape;340;p7"/>
            <p:cNvSpPr txBox="1"/>
            <p:nvPr/>
          </p:nvSpPr>
          <p:spPr>
            <a:xfrm>
              <a:off x="3773506" y="4783300"/>
              <a:ext cx="1159406"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Mes réservations</a:t>
              </a:r>
              <a:endParaRPr/>
            </a:p>
          </p:txBody>
        </p:sp>
        <p:pic>
          <p:nvPicPr>
            <p:cNvPr descr="Icon&#10;&#10;Description automatically generated" id="341" name="Google Shape;341;p7"/>
            <p:cNvPicPr preferRelativeResize="0"/>
            <p:nvPr/>
          </p:nvPicPr>
          <p:blipFill rotWithShape="1">
            <a:blip r:embed="rId7">
              <a:alphaModFix/>
            </a:blip>
            <a:srcRect b="0" l="0" r="0" t="0"/>
            <a:stretch/>
          </p:blipFill>
          <p:spPr>
            <a:xfrm>
              <a:off x="4170847" y="3689747"/>
              <a:ext cx="364726" cy="324654"/>
            </a:xfrm>
            <a:prstGeom prst="rect">
              <a:avLst/>
            </a:prstGeom>
            <a:noFill/>
            <a:ln>
              <a:noFill/>
            </a:ln>
          </p:spPr>
        </p:pic>
        <p:sp>
          <p:nvSpPr>
            <p:cNvPr id="342" name="Google Shape;342;p7"/>
            <p:cNvSpPr txBox="1"/>
            <p:nvPr/>
          </p:nvSpPr>
          <p:spPr>
            <a:xfrm>
              <a:off x="3837435" y="3971679"/>
              <a:ext cx="1031547" cy="238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Plans interactifs</a:t>
              </a:r>
              <a:endParaRPr/>
            </a:p>
          </p:txBody>
        </p:sp>
        <p:pic>
          <p:nvPicPr>
            <p:cNvPr descr="Info Information Circle Button Svg Png Icon Free Download (#447841 ..." id="343" name="Google Shape;343;p7"/>
            <p:cNvPicPr preferRelativeResize="0"/>
            <p:nvPr/>
          </p:nvPicPr>
          <p:blipFill rotWithShape="1">
            <a:blip r:embed="rId8">
              <a:alphaModFix/>
            </a:blip>
            <a:srcRect b="0" l="0" r="0" t="0"/>
            <a:stretch/>
          </p:blipFill>
          <p:spPr>
            <a:xfrm>
              <a:off x="4224268" y="5212999"/>
              <a:ext cx="257883" cy="258419"/>
            </a:xfrm>
            <a:prstGeom prst="rect">
              <a:avLst/>
            </a:prstGeom>
            <a:noFill/>
            <a:ln>
              <a:noFill/>
            </a:ln>
          </p:spPr>
        </p:pic>
        <p:sp>
          <p:nvSpPr>
            <p:cNvPr id="344" name="Google Shape;344;p7"/>
            <p:cNvSpPr txBox="1"/>
            <p:nvPr/>
          </p:nvSpPr>
          <p:spPr>
            <a:xfrm>
              <a:off x="3958809" y="5471496"/>
              <a:ext cx="788802" cy="2385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Infos</a:t>
              </a:r>
              <a:endParaRPr/>
            </a:p>
          </p:txBody>
        </p:sp>
        <p:pic>
          <p:nvPicPr>
            <p:cNvPr descr="Qr code&#10;&#10;Description automatically generated" id="345" name="Google Shape;345;p7"/>
            <p:cNvPicPr preferRelativeResize="0"/>
            <p:nvPr/>
          </p:nvPicPr>
          <p:blipFill rotWithShape="1">
            <a:blip r:embed="rId9">
              <a:alphaModFix/>
            </a:blip>
            <a:srcRect b="0" l="0" r="0" t="0"/>
            <a:stretch/>
          </p:blipFill>
          <p:spPr>
            <a:xfrm>
              <a:off x="3231183" y="5201942"/>
              <a:ext cx="280688" cy="280532"/>
            </a:xfrm>
            <a:prstGeom prst="rect">
              <a:avLst/>
            </a:prstGeom>
            <a:noFill/>
            <a:ln>
              <a:noFill/>
            </a:ln>
          </p:spPr>
        </p:pic>
        <p:sp>
          <p:nvSpPr>
            <p:cNvPr id="346" name="Google Shape;346;p7"/>
            <p:cNvSpPr txBox="1"/>
            <p:nvPr/>
          </p:nvSpPr>
          <p:spPr>
            <a:xfrm>
              <a:off x="2884088" y="5471496"/>
              <a:ext cx="974879" cy="238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Scan QR Code</a:t>
              </a:r>
              <a:endParaRPr/>
            </a:p>
          </p:txBody>
        </p:sp>
        <p:pic>
          <p:nvPicPr>
            <p:cNvPr descr="Two Persons Talking Sharing Sitting On A Table - Two People Meeting ..." id="347" name="Google Shape;347;p7"/>
            <p:cNvPicPr preferRelativeResize="0"/>
            <p:nvPr/>
          </p:nvPicPr>
          <p:blipFill rotWithShape="1">
            <a:blip r:embed="rId10">
              <a:alphaModFix/>
            </a:blip>
            <a:srcRect b="0" l="0" r="0" t="0"/>
            <a:stretch/>
          </p:blipFill>
          <p:spPr>
            <a:xfrm>
              <a:off x="3224683" y="4423440"/>
              <a:ext cx="293689" cy="345324"/>
            </a:xfrm>
            <a:prstGeom prst="rect">
              <a:avLst/>
            </a:prstGeom>
            <a:noFill/>
            <a:ln>
              <a:noFill/>
            </a:ln>
          </p:spPr>
        </p:pic>
        <p:sp>
          <p:nvSpPr>
            <p:cNvPr id="348" name="Google Shape;348;p7"/>
            <p:cNvSpPr txBox="1"/>
            <p:nvPr/>
          </p:nvSpPr>
          <p:spPr>
            <a:xfrm>
              <a:off x="2791824" y="4783300"/>
              <a:ext cx="1159406" cy="2385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Réserver</a:t>
              </a:r>
              <a:endParaRPr/>
            </a:p>
          </p:txBody>
        </p:sp>
      </p:grpSp>
      <p:grpSp>
        <p:nvGrpSpPr>
          <p:cNvPr id="349" name="Google Shape;349;p7"/>
          <p:cNvGrpSpPr/>
          <p:nvPr/>
        </p:nvGrpSpPr>
        <p:grpSpPr>
          <a:xfrm>
            <a:off x="4972029" y="1299174"/>
            <a:ext cx="2323385" cy="4904261"/>
            <a:chOff x="4999174" y="1297927"/>
            <a:chExt cx="2323385" cy="4904261"/>
          </a:xfrm>
        </p:grpSpPr>
        <p:grpSp>
          <p:nvGrpSpPr>
            <p:cNvPr id="350" name="Google Shape;350;p7"/>
            <p:cNvGrpSpPr/>
            <p:nvPr/>
          </p:nvGrpSpPr>
          <p:grpSpPr>
            <a:xfrm>
              <a:off x="4999174" y="1297927"/>
              <a:ext cx="2323385" cy="4904261"/>
              <a:chOff x="4742586" y="1551692"/>
              <a:chExt cx="2097248" cy="4429387"/>
            </a:xfrm>
          </p:grpSpPr>
          <p:pic>
            <p:nvPicPr>
              <p:cNvPr descr="Logicom | Smartphone Le Prime" id="351" name="Google Shape;351;p7"/>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352" name="Google Shape;352;p7"/>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OharingCloud &#10;Bienvenue &#10;Réserver un bureau &#10;Réserver une salle &#10;Présence au bu r eau &#10;Mes réservations &#10;Plans interactifs &#10;Inros bâtiment " id="353" name="Google Shape;353;p7"/>
            <p:cNvPicPr preferRelativeResize="0"/>
            <p:nvPr/>
          </p:nvPicPr>
          <p:blipFill rotWithShape="1">
            <a:blip r:embed="rId11">
              <a:alphaModFix/>
            </a:blip>
            <a:srcRect b="0" l="0" r="0" t="0"/>
            <a:stretch/>
          </p:blipFill>
          <p:spPr>
            <a:xfrm>
              <a:off x="5145682" y="1670599"/>
              <a:ext cx="2044574" cy="4158916"/>
            </a:xfrm>
            <a:prstGeom prst="rect">
              <a:avLst/>
            </a:prstGeom>
            <a:noFill/>
            <a:ln cap="flat" cmpd="sng" w="9525">
              <a:solidFill>
                <a:srgbClr val="D0CECE"/>
              </a:solidFill>
              <a:prstDash val="solid"/>
              <a:round/>
              <a:headEnd len="sm" w="sm" type="none"/>
              <a:tailEnd len="sm" w="sm" type="none"/>
            </a:ln>
          </p:spPr>
        </p:pic>
      </p:grpSp>
      <p:grpSp>
        <p:nvGrpSpPr>
          <p:cNvPr id="354" name="Google Shape;354;p7"/>
          <p:cNvGrpSpPr/>
          <p:nvPr/>
        </p:nvGrpSpPr>
        <p:grpSpPr>
          <a:xfrm>
            <a:off x="4972029" y="1299174"/>
            <a:ext cx="2323385" cy="4904261"/>
            <a:chOff x="4999174" y="1297927"/>
            <a:chExt cx="2323385" cy="4904261"/>
          </a:xfrm>
        </p:grpSpPr>
        <p:grpSp>
          <p:nvGrpSpPr>
            <p:cNvPr id="355" name="Google Shape;355;p7"/>
            <p:cNvGrpSpPr/>
            <p:nvPr/>
          </p:nvGrpSpPr>
          <p:grpSpPr>
            <a:xfrm>
              <a:off x="4999174" y="1297927"/>
              <a:ext cx="2323385" cy="4904261"/>
              <a:chOff x="4742586" y="1551692"/>
              <a:chExt cx="2097248" cy="4429387"/>
            </a:xfrm>
          </p:grpSpPr>
          <p:pic>
            <p:nvPicPr>
              <p:cNvPr descr="Logicom | Smartphone Le Prime" id="356" name="Google Shape;356;p7"/>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357" name="Google Shape;357;p7"/>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58" name="Google Shape;358;p7"/>
            <p:cNvGrpSpPr/>
            <p:nvPr/>
          </p:nvGrpSpPr>
          <p:grpSpPr>
            <a:xfrm>
              <a:off x="5113097" y="1662915"/>
              <a:ext cx="2141088" cy="4166599"/>
              <a:chOff x="5113097" y="1662915"/>
              <a:chExt cx="2141088" cy="4166599"/>
            </a:xfrm>
          </p:grpSpPr>
          <p:sp>
            <p:nvSpPr>
              <p:cNvPr id="359" name="Google Shape;359;p7"/>
              <p:cNvSpPr/>
              <p:nvPr/>
            </p:nvSpPr>
            <p:spPr>
              <a:xfrm>
                <a:off x="5124933" y="5205345"/>
                <a:ext cx="2049887" cy="541715"/>
              </a:xfrm>
              <a:prstGeom prst="rect">
                <a:avLst/>
              </a:prstGeom>
              <a:solidFill>
                <a:srgbClr val="0916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0" name="Google Shape;360;p7"/>
              <p:cNvPicPr preferRelativeResize="0"/>
              <p:nvPr/>
            </p:nvPicPr>
            <p:blipFill rotWithShape="1">
              <a:blip r:embed="rId4">
                <a:alphaModFix/>
              </a:blip>
              <a:srcRect b="0" l="0" r="0" t="0"/>
              <a:stretch/>
            </p:blipFill>
            <p:spPr>
              <a:xfrm>
                <a:off x="5167722" y="1958054"/>
                <a:ext cx="2007099" cy="1453910"/>
              </a:xfrm>
              <a:prstGeom prst="rect">
                <a:avLst/>
              </a:prstGeom>
              <a:noFill/>
              <a:ln>
                <a:noFill/>
              </a:ln>
            </p:spPr>
          </p:pic>
          <p:sp>
            <p:nvSpPr>
              <p:cNvPr id="361" name="Google Shape;361;p7"/>
              <p:cNvSpPr/>
              <p:nvPr/>
            </p:nvSpPr>
            <p:spPr>
              <a:xfrm>
                <a:off x="5936101" y="1753632"/>
                <a:ext cx="1124838" cy="184381"/>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cxnSp>
            <p:nvCxnSpPr>
              <p:cNvPr id="362" name="Google Shape;362;p7"/>
              <p:cNvCxnSpPr/>
              <p:nvPr/>
            </p:nvCxnSpPr>
            <p:spPr>
              <a:xfrm rot="10800000">
                <a:off x="5216441" y="1769453"/>
                <a:ext cx="158281" cy="0"/>
              </a:xfrm>
              <a:prstGeom prst="straightConnector1">
                <a:avLst/>
              </a:prstGeom>
              <a:noFill/>
              <a:ln cap="flat" cmpd="sng" w="9525">
                <a:solidFill>
                  <a:schemeClr val="accent1"/>
                </a:solidFill>
                <a:prstDash val="solid"/>
                <a:miter lim="800000"/>
                <a:headEnd len="sm" w="sm" type="none"/>
                <a:tailEnd len="sm" w="sm" type="none"/>
              </a:ln>
            </p:spPr>
          </p:cxnSp>
          <p:cxnSp>
            <p:nvCxnSpPr>
              <p:cNvPr id="363" name="Google Shape;363;p7"/>
              <p:cNvCxnSpPr/>
              <p:nvPr/>
            </p:nvCxnSpPr>
            <p:spPr>
              <a:xfrm rot="10800000">
                <a:off x="5216441" y="1807625"/>
                <a:ext cx="158281" cy="0"/>
              </a:xfrm>
              <a:prstGeom prst="straightConnector1">
                <a:avLst/>
              </a:prstGeom>
              <a:noFill/>
              <a:ln cap="flat" cmpd="sng" w="9525">
                <a:solidFill>
                  <a:schemeClr val="accent1"/>
                </a:solidFill>
                <a:prstDash val="solid"/>
                <a:miter lim="800000"/>
                <a:headEnd len="sm" w="sm" type="none"/>
                <a:tailEnd len="sm" w="sm" type="none"/>
              </a:ln>
            </p:spPr>
          </p:cxnSp>
          <p:cxnSp>
            <p:nvCxnSpPr>
              <p:cNvPr id="364" name="Google Shape;364;p7"/>
              <p:cNvCxnSpPr/>
              <p:nvPr/>
            </p:nvCxnSpPr>
            <p:spPr>
              <a:xfrm rot="10800000">
                <a:off x="5216441" y="1845798"/>
                <a:ext cx="158281" cy="0"/>
              </a:xfrm>
              <a:prstGeom prst="straightConnector1">
                <a:avLst/>
              </a:prstGeom>
              <a:noFill/>
              <a:ln cap="flat" cmpd="sng" w="9525">
                <a:solidFill>
                  <a:schemeClr val="accent1"/>
                </a:solidFill>
                <a:prstDash val="solid"/>
                <a:miter lim="800000"/>
                <a:headEnd len="sm" w="sm" type="none"/>
                <a:tailEnd len="sm" w="sm" type="none"/>
              </a:ln>
            </p:spPr>
          </p:cxnSp>
          <p:cxnSp>
            <p:nvCxnSpPr>
              <p:cNvPr id="365" name="Google Shape;365;p7"/>
              <p:cNvCxnSpPr/>
              <p:nvPr/>
            </p:nvCxnSpPr>
            <p:spPr>
              <a:xfrm rot="10800000">
                <a:off x="5281389" y="3458804"/>
                <a:ext cx="1765359" cy="0"/>
              </a:xfrm>
              <a:prstGeom prst="straightConnector1">
                <a:avLst/>
              </a:prstGeom>
              <a:noFill/>
              <a:ln cap="flat" cmpd="sng" w="9525">
                <a:solidFill>
                  <a:schemeClr val="accent1"/>
                </a:solidFill>
                <a:prstDash val="solid"/>
                <a:miter lim="800000"/>
                <a:headEnd len="sm" w="sm" type="none"/>
                <a:tailEnd len="sm" w="sm" type="none"/>
              </a:ln>
            </p:spPr>
          </p:cxnSp>
          <p:cxnSp>
            <p:nvCxnSpPr>
              <p:cNvPr id="366" name="Google Shape;366;p7"/>
              <p:cNvCxnSpPr/>
              <p:nvPr/>
            </p:nvCxnSpPr>
            <p:spPr>
              <a:xfrm rot="10800000">
                <a:off x="5281389" y="4225555"/>
                <a:ext cx="1765359" cy="0"/>
              </a:xfrm>
              <a:prstGeom prst="straightConnector1">
                <a:avLst/>
              </a:prstGeom>
              <a:noFill/>
              <a:ln cap="flat" cmpd="sng" w="9525">
                <a:solidFill>
                  <a:srgbClr val="F2F2F2"/>
                </a:solidFill>
                <a:prstDash val="solid"/>
                <a:miter lim="800000"/>
                <a:headEnd len="sm" w="sm" type="none"/>
                <a:tailEnd len="sm" w="sm" type="none"/>
              </a:ln>
            </p:spPr>
          </p:cxnSp>
          <p:cxnSp>
            <p:nvCxnSpPr>
              <p:cNvPr id="367" name="Google Shape;367;p7"/>
              <p:cNvCxnSpPr/>
              <p:nvPr/>
            </p:nvCxnSpPr>
            <p:spPr>
              <a:xfrm rot="10800000">
                <a:off x="5281389" y="4992305"/>
                <a:ext cx="1765359" cy="0"/>
              </a:xfrm>
              <a:prstGeom prst="straightConnector1">
                <a:avLst/>
              </a:prstGeom>
              <a:noFill/>
              <a:ln cap="flat" cmpd="sng" w="9525">
                <a:solidFill>
                  <a:srgbClr val="F2F2F2"/>
                </a:solidFill>
                <a:prstDash val="solid"/>
                <a:miter lim="800000"/>
                <a:headEnd len="sm" w="sm" type="none"/>
                <a:tailEnd len="sm" w="sm" type="none"/>
              </a:ln>
            </p:spPr>
          </p:cxnSp>
          <p:cxnSp>
            <p:nvCxnSpPr>
              <p:cNvPr id="368" name="Google Shape;368;p7"/>
              <p:cNvCxnSpPr/>
              <p:nvPr/>
            </p:nvCxnSpPr>
            <p:spPr>
              <a:xfrm rot="10800000">
                <a:off x="5281389" y="5759055"/>
                <a:ext cx="1765359" cy="0"/>
              </a:xfrm>
              <a:prstGeom prst="straightConnector1">
                <a:avLst/>
              </a:prstGeom>
              <a:noFill/>
              <a:ln cap="flat" cmpd="sng" w="9525">
                <a:solidFill>
                  <a:schemeClr val="accent1"/>
                </a:solidFill>
                <a:prstDash val="solid"/>
                <a:miter lim="800000"/>
                <a:headEnd len="sm" w="sm" type="none"/>
                <a:tailEnd len="sm" w="sm" type="none"/>
              </a:ln>
            </p:spPr>
          </p:cxnSp>
          <p:cxnSp>
            <p:nvCxnSpPr>
              <p:cNvPr id="369" name="Google Shape;369;p7"/>
              <p:cNvCxnSpPr>
                <a:stCxn id="357" idx="2"/>
              </p:cNvCxnSpPr>
              <p:nvPr/>
            </p:nvCxnSpPr>
            <p:spPr>
              <a:xfrm rot="10800000">
                <a:off x="6160867" y="3458914"/>
                <a:ext cx="0" cy="2370600"/>
              </a:xfrm>
              <a:prstGeom prst="straightConnector1">
                <a:avLst/>
              </a:prstGeom>
              <a:noFill/>
              <a:ln cap="flat" cmpd="sng" w="9525">
                <a:solidFill>
                  <a:srgbClr val="F2F2F2"/>
                </a:solidFill>
                <a:prstDash val="solid"/>
                <a:miter lim="800000"/>
                <a:headEnd len="sm" w="sm" type="none"/>
                <a:tailEnd len="sm" w="sm" type="none"/>
              </a:ln>
            </p:spPr>
          </p:cxnSp>
          <p:pic>
            <p:nvPicPr>
              <p:cNvPr descr="Icon&#10;&#10;Description automatically generated" id="370" name="Google Shape;370;p7"/>
              <p:cNvPicPr preferRelativeResize="0"/>
              <p:nvPr/>
            </p:nvPicPr>
            <p:blipFill rotWithShape="1">
              <a:blip r:embed="rId5">
                <a:alphaModFix/>
              </a:blip>
              <a:srcRect b="0" l="0" r="0" t="0"/>
              <a:stretch/>
            </p:blipFill>
            <p:spPr>
              <a:xfrm>
                <a:off x="5482488" y="3551528"/>
                <a:ext cx="420624" cy="371883"/>
              </a:xfrm>
              <a:prstGeom prst="rect">
                <a:avLst/>
              </a:prstGeom>
              <a:noFill/>
              <a:ln>
                <a:noFill/>
              </a:ln>
            </p:spPr>
          </p:pic>
          <p:sp>
            <p:nvSpPr>
              <p:cNvPr id="371" name="Google Shape;371;p7"/>
              <p:cNvSpPr txBox="1"/>
              <p:nvPr/>
            </p:nvSpPr>
            <p:spPr>
              <a:xfrm>
                <a:off x="5269256" y="3857074"/>
                <a:ext cx="847089" cy="238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Ma semaine</a:t>
                </a:r>
                <a:endParaRPr/>
              </a:p>
            </p:txBody>
          </p:sp>
          <p:pic>
            <p:nvPicPr>
              <p:cNvPr descr="Collaboration icon - GSI Health" id="372" name="Google Shape;372;p7"/>
              <p:cNvPicPr preferRelativeResize="0"/>
              <p:nvPr/>
            </p:nvPicPr>
            <p:blipFill rotWithShape="1">
              <a:blip r:embed="rId6">
                <a:alphaModFix/>
              </a:blip>
              <a:srcRect b="0" l="0" r="0" t="0"/>
              <a:stretch/>
            </p:blipFill>
            <p:spPr>
              <a:xfrm>
                <a:off x="6500919" y="4308030"/>
                <a:ext cx="347126" cy="346933"/>
              </a:xfrm>
              <a:prstGeom prst="rect">
                <a:avLst/>
              </a:prstGeom>
              <a:noFill/>
              <a:ln>
                <a:noFill/>
              </a:ln>
            </p:spPr>
          </p:pic>
          <p:sp>
            <p:nvSpPr>
              <p:cNvPr id="373" name="Google Shape;373;p7"/>
              <p:cNvSpPr txBox="1"/>
              <p:nvPr/>
            </p:nvSpPr>
            <p:spPr>
              <a:xfrm>
                <a:off x="6094779" y="4668695"/>
                <a:ext cx="1159406"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Mes réservations</a:t>
                </a:r>
                <a:endParaRPr/>
              </a:p>
            </p:txBody>
          </p:sp>
          <p:pic>
            <p:nvPicPr>
              <p:cNvPr descr="Icon&#10;&#10;Description automatically generated" id="374" name="Google Shape;374;p7"/>
              <p:cNvPicPr preferRelativeResize="0"/>
              <p:nvPr/>
            </p:nvPicPr>
            <p:blipFill rotWithShape="1">
              <a:blip r:embed="rId7">
                <a:alphaModFix/>
              </a:blip>
              <a:srcRect b="0" l="0" r="0" t="0"/>
              <a:stretch/>
            </p:blipFill>
            <p:spPr>
              <a:xfrm>
                <a:off x="6492120" y="3575142"/>
                <a:ext cx="364726" cy="324654"/>
              </a:xfrm>
              <a:prstGeom prst="rect">
                <a:avLst/>
              </a:prstGeom>
              <a:noFill/>
              <a:ln>
                <a:noFill/>
              </a:ln>
            </p:spPr>
          </p:pic>
          <p:sp>
            <p:nvSpPr>
              <p:cNvPr id="375" name="Google Shape;375;p7"/>
              <p:cNvSpPr txBox="1"/>
              <p:nvPr/>
            </p:nvSpPr>
            <p:spPr>
              <a:xfrm>
                <a:off x="6158708" y="3857074"/>
                <a:ext cx="1031547" cy="238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Plans interactifs</a:t>
                </a:r>
                <a:endParaRPr/>
              </a:p>
            </p:txBody>
          </p:sp>
          <p:pic>
            <p:nvPicPr>
              <p:cNvPr descr="Info Information Circle Button Svg Png Icon Free Download (#447841 ..." id="376" name="Google Shape;376;p7"/>
              <p:cNvPicPr preferRelativeResize="0"/>
              <p:nvPr/>
            </p:nvPicPr>
            <p:blipFill rotWithShape="1">
              <a:blip r:embed="rId8">
                <a:alphaModFix/>
              </a:blip>
              <a:srcRect b="0" l="0" r="0" t="0"/>
              <a:stretch/>
            </p:blipFill>
            <p:spPr>
              <a:xfrm>
                <a:off x="6545541" y="5098394"/>
                <a:ext cx="257883" cy="258419"/>
              </a:xfrm>
              <a:prstGeom prst="rect">
                <a:avLst/>
              </a:prstGeom>
              <a:noFill/>
              <a:ln>
                <a:noFill/>
              </a:ln>
            </p:spPr>
          </p:pic>
          <p:sp>
            <p:nvSpPr>
              <p:cNvPr id="377" name="Google Shape;377;p7"/>
              <p:cNvSpPr txBox="1"/>
              <p:nvPr/>
            </p:nvSpPr>
            <p:spPr>
              <a:xfrm>
                <a:off x="6280082" y="5356891"/>
                <a:ext cx="788802" cy="2385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Infos</a:t>
                </a:r>
                <a:endParaRPr/>
              </a:p>
            </p:txBody>
          </p:sp>
          <p:pic>
            <p:nvPicPr>
              <p:cNvPr descr="Qr code&#10;&#10;Description automatically generated" id="378" name="Google Shape;378;p7"/>
              <p:cNvPicPr preferRelativeResize="0"/>
              <p:nvPr/>
            </p:nvPicPr>
            <p:blipFill rotWithShape="1">
              <a:blip r:embed="rId9">
                <a:alphaModFix/>
              </a:blip>
              <a:srcRect b="0" l="0" r="0" t="0"/>
              <a:stretch/>
            </p:blipFill>
            <p:spPr>
              <a:xfrm>
                <a:off x="5552456" y="5087337"/>
                <a:ext cx="280688" cy="280532"/>
              </a:xfrm>
              <a:prstGeom prst="rect">
                <a:avLst/>
              </a:prstGeom>
              <a:noFill/>
              <a:ln>
                <a:noFill/>
              </a:ln>
            </p:spPr>
          </p:pic>
          <p:sp>
            <p:nvSpPr>
              <p:cNvPr id="379" name="Google Shape;379;p7"/>
              <p:cNvSpPr txBox="1"/>
              <p:nvPr/>
            </p:nvSpPr>
            <p:spPr>
              <a:xfrm>
                <a:off x="5205361" y="5356891"/>
                <a:ext cx="974879" cy="238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Scan QR Code</a:t>
                </a:r>
                <a:endParaRPr/>
              </a:p>
            </p:txBody>
          </p:sp>
          <p:pic>
            <p:nvPicPr>
              <p:cNvPr descr="Two Persons Talking Sharing Sitting On A Table - Two People Meeting ..." id="380" name="Google Shape;380;p7"/>
              <p:cNvPicPr preferRelativeResize="0"/>
              <p:nvPr/>
            </p:nvPicPr>
            <p:blipFill rotWithShape="1">
              <a:blip r:embed="rId10">
                <a:alphaModFix/>
              </a:blip>
              <a:srcRect b="0" l="0" r="0" t="0"/>
              <a:stretch/>
            </p:blipFill>
            <p:spPr>
              <a:xfrm>
                <a:off x="5545956" y="4308835"/>
                <a:ext cx="293689" cy="345324"/>
              </a:xfrm>
              <a:prstGeom prst="rect">
                <a:avLst/>
              </a:prstGeom>
              <a:noFill/>
              <a:ln>
                <a:noFill/>
              </a:ln>
            </p:spPr>
          </p:pic>
          <p:sp>
            <p:nvSpPr>
              <p:cNvPr id="381" name="Google Shape;381;p7"/>
              <p:cNvSpPr txBox="1"/>
              <p:nvPr/>
            </p:nvSpPr>
            <p:spPr>
              <a:xfrm>
                <a:off x="5113097" y="4668695"/>
                <a:ext cx="1159406" cy="2385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Réserver</a:t>
                </a:r>
                <a:endParaRPr/>
              </a:p>
            </p:txBody>
          </p:sp>
          <p:pic>
            <p:nvPicPr>
              <p:cNvPr id="382" name="Google Shape;382;p7"/>
              <p:cNvPicPr preferRelativeResize="0"/>
              <p:nvPr/>
            </p:nvPicPr>
            <p:blipFill rotWithShape="1">
              <a:blip r:embed="rId12">
                <a:alphaModFix/>
              </a:blip>
              <a:srcRect b="0" l="0" r="0" t="0"/>
              <a:stretch/>
            </p:blipFill>
            <p:spPr>
              <a:xfrm>
                <a:off x="5140021" y="1662915"/>
                <a:ext cx="2042203" cy="4166599"/>
              </a:xfrm>
              <a:prstGeom prst="rect">
                <a:avLst/>
              </a:prstGeom>
              <a:noFill/>
              <a:ln cap="flat" cmpd="sng" w="9525">
                <a:solidFill>
                  <a:srgbClr val="D0CECE"/>
                </a:solidFill>
                <a:prstDash val="solid"/>
                <a:round/>
                <a:headEnd len="sm" w="sm" type="none"/>
                <a:tailEnd len="sm" w="sm" type="none"/>
              </a:ln>
            </p:spPr>
          </p:pic>
          <p:sp>
            <p:nvSpPr>
              <p:cNvPr id="383" name="Google Shape;383;p7"/>
              <p:cNvSpPr/>
              <p:nvPr/>
            </p:nvSpPr>
            <p:spPr>
              <a:xfrm>
                <a:off x="5135923" y="1662915"/>
                <a:ext cx="2046301" cy="35373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84" name="Google Shape;384;p7"/>
              <p:cNvGrpSpPr/>
              <p:nvPr/>
            </p:nvGrpSpPr>
            <p:grpSpPr>
              <a:xfrm>
                <a:off x="5224144" y="1794867"/>
                <a:ext cx="142875" cy="68952"/>
                <a:chOff x="618153" y="2265595"/>
                <a:chExt cx="142875" cy="68952"/>
              </a:xfrm>
            </p:grpSpPr>
            <p:cxnSp>
              <p:nvCxnSpPr>
                <p:cNvPr id="385" name="Google Shape;385;p7"/>
                <p:cNvCxnSpPr/>
                <p:nvPr/>
              </p:nvCxnSpPr>
              <p:spPr>
                <a:xfrm rot="10800000">
                  <a:off x="618153" y="2265595"/>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386" name="Google Shape;386;p7"/>
                <p:cNvCxnSpPr/>
                <p:nvPr/>
              </p:nvCxnSpPr>
              <p:spPr>
                <a:xfrm rot="10800000">
                  <a:off x="618153" y="2303694"/>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387" name="Google Shape;387;p7"/>
                <p:cNvCxnSpPr/>
                <p:nvPr/>
              </p:nvCxnSpPr>
              <p:spPr>
                <a:xfrm rot="10800000">
                  <a:off x="618153" y="2334547"/>
                  <a:ext cx="142875" cy="0"/>
                </a:xfrm>
                <a:prstGeom prst="straightConnector1">
                  <a:avLst/>
                </a:prstGeom>
                <a:noFill/>
                <a:ln cap="flat" cmpd="sng" w="9525">
                  <a:solidFill>
                    <a:schemeClr val="accent1"/>
                  </a:solidFill>
                  <a:prstDash val="solid"/>
                  <a:miter lim="800000"/>
                  <a:headEnd len="sm" w="sm" type="none"/>
                  <a:tailEnd len="sm" w="sm" type="none"/>
                </a:ln>
              </p:spPr>
            </p:cxnSp>
          </p:grpSp>
          <p:sp>
            <p:nvSpPr>
              <p:cNvPr id="388" name="Google Shape;388;p7"/>
              <p:cNvSpPr/>
              <p:nvPr/>
            </p:nvSpPr>
            <p:spPr>
              <a:xfrm>
                <a:off x="6047375" y="1757153"/>
                <a:ext cx="1015357" cy="166528"/>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grpSp>
      </p:grpSp>
      <p:grpSp>
        <p:nvGrpSpPr>
          <p:cNvPr id="389" name="Google Shape;389;p7"/>
          <p:cNvGrpSpPr/>
          <p:nvPr/>
        </p:nvGrpSpPr>
        <p:grpSpPr>
          <a:xfrm>
            <a:off x="4972029" y="1299174"/>
            <a:ext cx="2323385" cy="4904261"/>
            <a:chOff x="4999174" y="1297927"/>
            <a:chExt cx="2323385" cy="4904261"/>
          </a:xfrm>
        </p:grpSpPr>
        <p:grpSp>
          <p:nvGrpSpPr>
            <p:cNvPr id="390" name="Google Shape;390;p7"/>
            <p:cNvGrpSpPr/>
            <p:nvPr/>
          </p:nvGrpSpPr>
          <p:grpSpPr>
            <a:xfrm>
              <a:off x="4999174" y="1297927"/>
              <a:ext cx="2323385" cy="4904261"/>
              <a:chOff x="4742586" y="1551692"/>
              <a:chExt cx="2097248" cy="4429387"/>
            </a:xfrm>
          </p:grpSpPr>
          <p:pic>
            <p:nvPicPr>
              <p:cNvPr descr="Logicom | Smartphone Le Prime" id="391" name="Google Shape;391;p7"/>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392" name="Google Shape;392;p7"/>
              <p:cNvSpPr/>
              <p:nvPr/>
            </p:nvSpPr>
            <p:spPr>
              <a:xfrm>
                <a:off x="4866026" y="1888279"/>
                <a:ext cx="180834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93" name="Google Shape;393;p7"/>
            <p:cNvGrpSpPr/>
            <p:nvPr/>
          </p:nvGrpSpPr>
          <p:grpSpPr>
            <a:xfrm>
              <a:off x="5135922" y="1655103"/>
              <a:ext cx="2046302" cy="4158915"/>
              <a:chOff x="5135922" y="1655103"/>
              <a:chExt cx="2046302" cy="4158915"/>
            </a:xfrm>
          </p:grpSpPr>
          <p:sp>
            <p:nvSpPr>
              <p:cNvPr id="394" name="Google Shape;394;p7"/>
              <p:cNvSpPr/>
              <p:nvPr/>
            </p:nvSpPr>
            <p:spPr>
              <a:xfrm>
                <a:off x="5936101" y="1753632"/>
                <a:ext cx="1124838" cy="184381"/>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sp>
            <p:nvSpPr>
              <p:cNvPr id="395" name="Google Shape;395;p7"/>
              <p:cNvSpPr/>
              <p:nvPr/>
            </p:nvSpPr>
            <p:spPr>
              <a:xfrm>
                <a:off x="5135923" y="1662915"/>
                <a:ext cx="2046301" cy="35373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6" name="Google Shape;396;p7"/>
              <p:cNvPicPr preferRelativeResize="0"/>
              <p:nvPr/>
            </p:nvPicPr>
            <p:blipFill rotWithShape="1">
              <a:blip r:embed="rId13">
                <a:alphaModFix/>
              </a:blip>
              <a:srcRect b="0" l="0" r="906" t="0"/>
              <a:stretch/>
            </p:blipFill>
            <p:spPr>
              <a:xfrm>
                <a:off x="5135922" y="1655103"/>
                <a:ext cx="2042202" cy="4158915"/>
              </a:xfrm>
              <a:prstGeom prst="rect">
                <a:avLst/>
              </a:prstGeom>
              <a:noFill/>
              <a:ln cap="flat" cmpd="sng" w="9525">
                <a:solidFill>
                  <a:srgbClr val="F2F2F2"/>
                </a:solidFill>
                <a:prstDash val="solid"/>
                <a:round/>
                <a:headEnd len="sm" w="sm" type="none"/>
                <a:tailEnd len="sm" w="sm" type="none"/>
              </a:ln>
            </p:spPr>
          </p:pic>
          <p:sp>
            <p:nvSpPr>
              <p:cNvPr id="397" name="Google Shape;397;p7"/>
              <p:cNvSpPr/>
              <p:nvPr/>
            </p:nvSpPr>
            <p:spPr>
              <a:xfrm>
                <a:off x="5767754" y="1713177"/>
                <a:ext cx="757333" cy="224836"/>
              </a:xfrm>
              <a:prstGeom prst="rect">
                <a:avLst/>
              </a:prstGeom>
              <a:solidFill>
                <a:srgbClr val="1A27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7"/>
              <p:cNvSpPr/>
              <p:nvPr/>
            </p:nvSpPr>
            <p:spPr>
              <a:xfrm>
                <a:off x="5708436" y="1762558"/>
                <a:ext cx="1015357" cy="166528"/>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sp>
            <p:nvSpPr>
              <p:cNvPr id="399" name="Google Shape;399;p7"/>
              <p:cNvSpPr/>
              <p:nvPr/>
            </p:nvSpPr>
            <p:spPr>
              <a:xfrm>
                <a:off x="5495278" y="5299969"/>
                <a:ext cx="1228515" cy="49394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00" name="Google Shape;400;p7"/>
              <p:cNvGrpSpPr/>
              <p:nvPr/>
            </p:nvGrpSpPr>
            <p:grpSpPr>
              <a:xfrm>
                <a:off x="5529256" y="5457339"/>
                <a:ext cx="1279374" cy="205468"/>
                <a:chOff x="2137665" y="5554645"/>
                <a:chExt cx="1727644" cy="263591"/>
              </a:xfrm>
            </p:grpSpPr>
            <p:pic>
              <p:nvPicPr>
                <p:cNvPr descr="Twitter-icon-horizontal - ICCA" id="401" name="Google Shape;401;p7"/>
                <p:cNvPicPr preferRelativeResize="0"/>
                <p:nvPr/>
              </p:nvPicPr>
              <p:blipFill rotWithShape="1">
                <a:blip r:embed="rId14">
                  <a:alphaModFix/>
                </a:blip>
                <a:srcRect b="2151" l="0" r="8440" t="0"/>
                <a:stretch/>
              </p:blipFill>
              <p:spPr>
                <a:xfrm>
                  <a:off x="2137665" y="5567423"/>
                  <a:ext cx="334687" cy="238034"/>
                </a:xfrm>
                <a:prstGeom prst="rect">
                  <a:avLst/>
                </a:prstGeom>
                <a:noFill/>
                <a:ln>
                  <a:noFill/>
                </a:ln>
              </p:spPr>
            </p:pic>
            <p:pic>
              <p:nvPicPr>
                <p:cNvPr id="402" name="Google Shape;402;p7"/>
                <p:cNvPicPr preferRelativeResize="0"/>
                <p:nvPr/>
              </p:nvPicPr>
              <p:blipFill rotWithShape="1">
                <a:blip r:embed="rId15">
                  <a:alphaModFix/>
                </a:blip>
                <a:srcRect b="0" l="0" r="0" t="0"/>
                <a:stretch/>
              </p:blipFill>
              <p:spPr>
                <a:xfrm>
                  <a:off x="2525674" y="5554645"/>
                  <a:ext cx="274808" cy="263591"/>
                </a:xfrm>
                <a:prstGeom prst="rect">
                  <a:avLst/>
                </a:prstGeom>
                <a:noFill/>
                <a:ln>
                  <a:noFill/>
                </a:ln>
              </p:spPr>
            </p:pic>
            <p:pic>
              <p:nvPicPr>
                <p:cNvPr id="403" name="Google Shape;403;p7"/>
                <p:cNvPicPr preferRelativeResize="0"/>
                <p:nvPr/>
              </p:nvPicPr>
              <p:blipFill rotWithShape="1">
                <a:blip r:embed="rId16">
                  <a:alphaModFix/>
                </a:blip>
                <a:srcRect b="0" l="0" r="0" t="0"/>
                <a:stretch/>
              </p:blipFill>
              <p:spPr>
                <a:xfrm>
                  <a:off x="2871560" y="5564806"/>
                  <a:ext cx="243268" cy="243268"/>
                </a:xfrm>
                <a:prstGeom prst="rect">
                  <a:avLst/>
                </a:prstGeom>
                <a:noFill/>
                <a:ln>
                  <a:noFill/>
                </a:ln>
              </p:spPr>
            </p:pic>
            <p:pic>
              <p:nvPicPr>
                <p:cNvPr descr="LinkedIn-icon - Plainwater" id="404" name="Google Shape;404;p7"/>
                <p:cNvPicPr preferRelativeResize="0"/>
                <p:nvPr/>
              </p:nvPicPr>
              <p:blipFill rotWithShape="1">
                <a:blip r:embed="rId17">
                  <a:alphaModFix/>
                </a:blip>
                <a:srcRect b="0" l="0" r="0" t="0"/>
                <a:stretch/>
              </p:blipFill>
              <p:spPr>
                <a:xfrm>
                  <a:off x="3221418" y="5571847"/>
                  <a:ext cx="229186" cy="229186"/>
                </a:xfrm>
                <a:prstGeom prst="rect">
                  <a:avLst/>
                </a:prstGeom>
                <a:noFill/>
                <a:ln>
                  <a:noFill/>
                </a:ln>
              </p:spPr>
            </p:pic>
            <p:pic>
              <p:nvPicPr>
                <p:cNvPr descr="ravens vs cowboys-Seattle Sounders: [Download 41+] High Resolution ..." id="405" name="Google Shape;405;p7"/>
                <p:cNvPicPr preferRelativeResize="0"/>
                <p:nvPr/>
              </p:nvPicPr>
              <p:blipFill rotWithShape="1">
                <a:blip r:embed="rId18">
                  <a:alphaModFix/>
                </a:blip>
                <a:srcRect b="19764" l="8042" r="6994" t="20964"/>
                <a:stretch/>
              </p:blipFill>
              <p:spPr>
                <a:xfrm>
                  <a:off x="3557195" y="5578966"/>
                  <a:ext cx="308114" cy="214948"/>
                </a:xfrm>
                <a:prstGeom prst="rect">
                  <a:avLst/>
                </a:prstGeom>
                <a:noFill/>
                <a:ln>
                  <a:noFill/>
                </a:ln>
              </p:spPr>
            </p:pic>
          </p:grpSp>
        </p:grpSp>
      </p:grpSp>
      <p:grpSp>
        <p:nvGrpSpPr>
          <p:cNvPr id="406" name="Google Shape;406;p7"/>
          <p:cNvGrpSpPr/>
          <p:nvPr/>
        </p:nvGrpSpPr>
        <p:grpSpPr>
          <a:xfrm>
            <a:off x="4972029" y="1299174"/>
            <a:ext cx="2323385" cy="4904261"/>
            <a:chOff x="4996427" y="1297927"/>
            <a:chExt cx="2323385" cy="4904261"/>
          </a:xfrm>
        </p:grpSpPr>
        <p:grpSp>
          <p:nvGrpSpPr>
            <p:cNvPr id="407" name="Google Shape;407;p7"/>
            <p:cNvGrpSpPr/>
            <p:nvPr/>
          </p:nvGrpSpPr>
          <p:grpSpPr>
            <a:xfrm>
              <a:off x="4996427" y="1297927"/>
              <a:ext cx="2323385" cy="4904261"/>
              <a:chOff x="4742586" y="1551692"/>
              <a:chExt cx="2097248" cy="4429387"/>
            </a:xfrm>
          </p:grpSpPr>
          <p:pic>
            <p:nvPicPr>
              <p:cNvPr descr="Logicom | Smartphone Le Prime" id="408" name="Google Shape;408;p7"/>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409" name="Google Shape;409;p7"/>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10" name="Google Shape;410;p7"/>
            <p:cNvPicPr preferRelativeResize="0"/>
            <p:nvPr/>
          </p:nvPicPr>
          <p:blipFill rotWithShape="1">
            <a:blip r:embed="rId19">
              <a:alphaModFix/>
            </a:blip>
            <a:srcRect b="0" l="0" r="0" t="0"/>
            <a:stretch/>
          </p:blipFill>
          <p:spPr>
            <a:xfrm>
              <a:off x="5131680" y="1670598"/>
              <a:ext cx="2058472" cy="4158914"/>
            </a:xfrm>
            <a:prstGeom prst="rect">
              <a:avLst/>
            </a:prstGeom>
            <a:noFill/>
            <a:ln>
              <a:noFill/>
            </a:ln>
          </p:spPr>
        </p:pic>
      </p:grpSp>
      <p:sp>
        <p:nvSpPr>
          <p:cNvPr id="411" name="Google Shape;411;p7"/>
          <p:cNvSpPr txBox="1"/>
          <p:nvPr>
            <p:ph type="title"/>
          </p:nvPr>
        </p:nvSpPr>
        <p:spPr>
          <a:xfrm>
            <a:off x="4285129" y="365125"/>
            <a:ext cx="7068671" cy="35540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C3242"/>
              </a:buClr>
              <a:buSzPts val="1800"/>
              <a:buFont typeface="Arial"/>
              <a:buNone/>
            </a:pPr>
            <a:r>
              <a:rPr lang="fr-FR" cap="none"/>
              <a:t>UNE APPLICATION TOTALEMENT PERSONNALISABLE</a:t>
            </a:r>
            <a:endParaRPr/>
          </a:p>
        </p:txBody>
      </p:sp>
      <p:sp>
        <p:nvSpPr>
          <p:cNvPr id="412" name="Google Shape;412;p7"/>
          <p:cNvSpPr txBox="1"/>
          <p:nvPr/>
        </p:nvSpPr>
        <p:spPr>
          <a:xfrm>
            <a:off x="7664374" y="1744279"/>
            <a:ext cx="2758365" cy="303416"/>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Paramètres de profil </a:t>
            </a:r>
            <a:r>
              <a:rPr lang="fr-FR" sz="1200">
                <a:solidFill>
                  <a:srgbClr val="2C3242"/>
                </a:solidFill>
                <a:latin typeface="Arial"/>
                <a:ea typeface="Arial"/>
                <a:cs typeface="Arial"/>
                <a:sym typeface="Arial"/>
              </a:rPr>
              <a:t>et </a:t>
            </a:r>
            <a:r>
              <a:rPr b="1" lang="fr-FR" sz="1200">
                <a:solidFill>
                  <a:srgbClr val="2C3242"/>
                </a:solidFill>
                <a:latin typeface="Arial"/>
                <a:ea typeface="Arial"/>
                <a:cs typeface="Arial"/>
                <a:sym typeface="Arial"/>
              </a:rPr>
              <a:t>statistiques</a:t>
            </a:r>
            <a:endParaRPr/>
          </a:p>
        </p:txBody>
      </p:sp>
      <p:sp>
        <p:nvSpPr>
          <p:cNvPr id="413" name="Google Shape;413;p7"/>
          <p:cNvSpPr/>
          <p:nvPr/>
        </p:nvSpPr>
        <p:spPr>
          <a:xfrm rot="5400000">
            <a:off x="1837940" y="1960483"/>
            <a:ext cx="845345" cy="4521224"/>
          </a:xfrm>
          <a:prstGeom prst="round2SameRect">
            <a:avLst>
              <a:gd fmla="val 15290" name="adj1"/>
              <a:gd fmla="val 0" name="adj2"/>
            </a:avLst>
          </a:prstGeom>
          <a:solidFill>
            <a:srgbClr val="4294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7"/>
          <p:cNvSpPr txBox="1"/>
          <p:nvPr/>
        </p:nvSpPr>
        <p:spPr>
          <a:xfrm>
            <a:off x="504093" y="3846855"/>
            <a:ext cx="3569144" cy="70455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fr-FR" sz="1400">
                <a:solidFill>
                  <a:schemeClr val="lt1"/>
                </a:solidFill>
                <a:latin typeface="Arial"/>
                <a:ea typeface="Arial"/>
                <a:cs typeface="Arial"/>
                <a:sym typeface="Arial"/>
              </a:rPr>
              <a:t>Nous personnalisons </a:t>
            </a:r>
            <a:r>
              <a:rPr b="1" lang="fr-FR" sz="1400">
                <a:solidFill>
                  <a:schemeClr val="lt1"/>
                </a:solidFill>
                <a:latin typeface="Arial"/>
                <a:ea typeface="Arial"/>
                <a:cs typeface="Arial"/>
                <a:sym typeface="Arial"/>
              </a:rPr>
              <a:t>votre application mobile</a:t>
            </a:r>
            <a:r>
              <a:rPr lang="fr-FR" sz="1400">
                <a:solidFill>
                  <a:schemeClr val="lt1"/>
                </a:solidFill>
                <a:latin typeface="Arial"/>
                <a:ea typeface="Arial"/>
                <a:cs typeface="Arial"/>
                <a:sym typeface="Arial"/>
              </a:rPr>
              <a:t> à l’</a:t>
            </a:r>
            <a:r>
              <a:rPr b="1" lang="fr-FR" sz="1400">
                <a:solidFill>
                  <a:schemeClr val="lt1"/>
                </a:solidFill>
                <a:latin typeface="Arial"/>
                <a:ea typeface="Arial"/>
                <a:cs typeface="Arial"/>
                <a:sym typeface="Arial"/>
              </a:rPr>
              <a:t>image de votre entreprise</a:t>
            </a:r>
            <a:r>
              <a:rPr lang="fr-FR" sz="1400">
                <a:solidFill>
                  <a:schemeClr val="lt1"/>
                </a:solidFill>
                <a:latin typeface="Arial"/>
                <a:ea typeface="Arial"/>
                <a:cs typeface="Arial"/>
                <a:sym typeface="Arial"/>
              </a:rPr>
              <a:t>.</a:t>
            </a:r>
            <a:endParaRPr sz="1400">
              <a:solidFill>
                <a:schemeClr val="lt1"/>
              </a:solidFill>
              <a:latin typeface="Calibri"/>
              <a:ea typeface="Calibri"/>
              <a:cs typeface="Calibri"/>
              <a:sym typeface="Calibri"/>
            </a:endParaRPr>
          </a:p>
        </p:txBody>
      </p:sp>
      <p:sp>
        <p:nvSpPr>
          <p:cNvPr id="415" name="Google Shape;415;p7"/>
          <p:cNvSpPr txBox="1"/>
          <p:nvPr/>
        </p:nvSpPr>
        <p:spPr>
          <a:xfrm>
            <a:off x="504092" y="2347815"/>
            <a:ext cx="5263662" cy="1272143"/>
          </a:xfrm>
          <a:prstGeom prst="rect">
            <a:avLst/>
          </a:prstGeom>
          <a:noFill/>
          <a:ln>
            <a:noFill/>
          </a:ln>
        </p:spPr>
        <p:txBody>
          <a:bodyPr anchorCtr="0" anchor="t" bIns="45700" lIns="91425" spcFirstLastPara="1" rIns="91425" wrap="square" tIns="45700">
            <a:spAutoFit/>
          </a:bodyPr>
          <a:lstStyle/>
          <a:p>
            <a:pPr indent="0" lvl="0" marL="0" marR="0" rtl="0" algn="l">
              <a:lnSpc>
                <a:spcPct val="120526"/>
              </a:lnSpc>
              <a:spcBef>
                <a:spcPts val="0"/>
              </a:spcBef>
              <a:spcAft>
                <a:spcPts val="0"/>
              </a:spcAft>
              <a:buNone/>
            </a:pPr>
            <a:r>
              <a:rPr b="1" lang="fr-FR" sz="3800">
                <a:solidFill>
                  <a:srgbClr val="4294CF"/>
                </a:solidFill>
                <a:latin typeface="Arial"/>
                <a:ea typeface="Arial"/>
                <a:cs typeface="Arial"/>
                <a:sym typeface="Arial"/>
              </a:rPr>
              <a:t>Bien équiper</a:t>
            </a:r>
            <a:endParaRPr b="1" sz="3800">
              <a:solidFill>
                <a:srgbClr val="4294CF"/>
              </a:solidFill>
              <a:latin typeface="Arial"/>
              <a:ea typeface="Arial"/>
              <a:cs typeface="Arial"/>
              <a:sym typeface="Arial"/>
            </a:endParaRPr>
          </a:p>
          <a:p>
            <a:pPr indent="0" lvl="0" marL="0" marR="0" rtl="0" algn="l">
              <a:lnSpc>
                <a:spcPct val="120526"/>
              </a:lnSpc>
              <a:spcBef>
                <a:spcPts val="0"/>
              </a:spcBef>
              <a:spcAft>
                <a:spcPts val="0"/>
              </a:spcAft>
              <a:buNone/>
            </a:pPr>
            <a:r>
              <a:rPr b="1" lang="fr-FR" sz="3800">
                <a:solidFill>
                  <a:schemeClr val="dk1"/>
                </a:solidFill>
                <a:latin typeface="Arial"/>
                <a:ea typeface="Arial"/>
                <a:cs typeface="Arial"/>
                <a:sym typeface="Arial"/>
              </a:rPr>
              <a:t>vos collaborateurs</a:t>
            </a:r>
            <a:endParaRPr sz="3800">
              <a:solidFill>
                <a:schemeClr val="dk1"/>
              </a:solidFill>
              <a:latin typeface="Arial"/>
              <a:ea typeface="Arial"/>
              <a:cs typeface="Arial"/>
              <a:sym typeface="Arial"/>
            </a:endParaRPr>
          </a:p>
        </p:txBody>
      </p:sp>
      <p:sp>
        <p:nvSpPr>
          <p:cNvPr id="416" name="Google Shape;416;p7"/>
          <p:cNvSpPr txBox="1"/>
          <p:nvPr/>
        </p:nvSpPr>
        <p:spPr>
          <a:xfrm>
            <a:off x="7664374" y="2545862"/>
            <a:ext cx="2758365" cy="534313"/>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Charte graphique </a:t>
            </a:r>
            <a:r>
              <a:rPr lang="fr-FR" sz="1200">
                <a:solidFill>
                  <a:srgbClr val="2C3242"/>
                </a:solidFill>
                <a:latin typeface="Arial"/>
                <a:ea typeface="Arial"/>
                <a:cs typeface="Arial"/>
                <a:sym typeface="Arial"/>
              </a:rPr>
              <a:t>et</a:t>
            </a:r>
            <a:r>
              <a:rPr b="1" lang="fr-FR" sz="1200">
                <a:solidFill>
                  <a:srgbClr val="2C3242"/>
                </a:solidFill>
                <a:latin typeface="Arial"/>
                <a:ea typeface="Arial"/>
                <a:cs typeface="Arial"/>
                <a:sym typeface="Arial"/>
              </a:rPr>
              <a:t> carrousel </a:t>
            </a:r>
            <a:r>
              <a:rPr lang="fr-FR" sz="1000">
                <a:solidFill>
                  <a:srgbClr val="2C3242"/>
                </a:solidFill>
                <a:latin typeface="Arial"/>
                <a:ea typeface="Arial"/>
                <a:cs typeface="Arial"/>
                <a:sym typeface="Arial"/>
              </a:rPr>
              <a:t>(images, actualités…)</a:t>
            </a:r>
            <a:endParaRPr/>
          </a:p>
        </p:txBody>
      </p:sp>
      <p:cxnSp>
        <p:nvCxnSpPr>
          <p:cNvPr id="417" name="Google Shape;417;p7"/>
          <p:cNvCxnSpPr/>
          <p:nvPr/>
        </p:nvCxnSpPr>
        <p:spPr>
          <a:xfrm rot="10800000">
            <a:off x="7003763" y="5097914"/>
            <a:ext cx="634860" cy="0"/>
          </a:xfrm>
          <a:prstGeom prst="straightConnector1">
            <a:avLst/>
          </a:prstGeom>
          <a:noFill/>
          <a:ln cap="flat" cmpd="sng" w="9525">
            <a:solidFill>
              <a:srgbClr val="D8D8D8"/>
            </a:solidFill>
            <a:prstDash val="solid"/>
            <a:miter lim="800000"/>
            <a:headEnd len="sm" w="sm" type="none"/>
            <a:tailEnd len="sm" w="sm" type="none"/>
          </a:ln>
        </p:spPr>
      </p:cxnSp>
      <p:cxnSp>
        <p:nvCxnSpPr>
          <p:cNvPr id="418" name="Google Shape;418;p7"/>
          <p:cNvCxnSpPr/>
          <p:nvPr/>
        </p:nvCxnSpPr>
        <p:spPr>
          <a:xfrm rot="10800000">
            <a:off x="7003763" y="2791527"/>
            <a:ext cx="634860" cy="0"/>
          </a:xfrm>
          <a:prstGeom prst="straightConnector1">
            <a:avLst/>
          </a:prstGeom>
          <a:noFill/>
          <a:ln cap="flat" cmpd="sng" w="9525">
            <a:solidFill>
              <a:srgbClr val="D8D8D8"/>
            </a:solidFill>
            <a:prstDash val="solid"/>
            <a:miter lim="800000"/>
            <a:headEnd len="sm" w="sm" type="none"/>
            <a:tailEnd len="sm" w="sm" type="none"/>
          </a:ln>
        </p:spPr>
      </p:cxnSp>
      <p:cxnSp>
        <p:nvCxnSpPr>
          <p:cNvPr id="419" name="Google Shape;419;p7"/>
          <p:cNvCxnSpPr/>
          <p:nvPr/>
        </p:nvCxnSpPr>
        <p:spPr>
          <a:xfrm rot="10800000">
            <a:off x="7003763" y="1924099"/>
            <a:ext cx="634860" cy="0"/>
          </a:xfrm>
          <a:prstGeom prst="straightConnector1">
            <a:avLst/>
          </a:prstGeom>
          <a:noFill/>
          <a:ln cap="flat" cmpd="sng" w="9525">
            <a:solidFill>
              <a:srgbClr val="D8D8D8"/>
            </a:solidFill>
            <a:prstDash val="solid"/>
            <a:miter lim="800000"/>
            <a:headEnd len="sm" w="sm" type="none"/>
            <a:tailEnd len="sm" w="sm" type="none"/>
          </a:ln>
        </p:spPr>
      </p:cxnSp>
      <p:sp>
        <p:nvSpPr>
          <p:cNvPr id="420" name="Google Shape;420;p7"/>
          <p:cNvSpPr txBox="1"/>
          <p:nvPr/>
        </p:nvSpPr>
        <p:spPr>
          <a:xfrm>
            <a:off x="7664374" y="4835124"/>
            <a:ext cx="2758365" cy="533992"/>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Vos principales fonctionnalités</a:t>
            </a:r>
            <a:endParaRPr/>
          </a:p>
          <a:p>
            <a:pPr indent="0" lvl="0" marL="0" marR="0" rtl="0" algn="l">
              <a:lnSpc>
                <a:spcPct val="184000"/>
              </a:lnSpc>
              <a:spcBef>
                <a:spcPts val="0"/>
              </a:spcBef>
              <a:spcAft>
                <a:spcPts val="0"/>
              </a:spcAft>
              <a:buNone/>
            </a:pPr>
            <a:r>
              <a:rPr lang="fr-FR" sz="1000">
                <a:solidFill>
                  <a:srgbClr val="2C3242"/>
                </a:solidFill>
                <a:latin typeface="Arial"/>
                <a:ea typeface="Arial"/>
                <a:cs typeface="Arial"/>
                <a:sym typeface="Arial"/>
              </a:rPr>
              <a:t>parmi un large catalogue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5" name="Shape 425"/>
        <p:cNvGrpSpPr/>
        <p:nvPr/>
      </p:nvGrpSpPr>
      <p:grpSpPr>
        <a:xfrm>
          <a:off x="0" y="0"/>
          <a:ext cx="0" cy="0"/>
          <a:chOff x="0" y="0"/>
          <a:chExt cx="0" cy="0"/>
        </a:xfrm>
      </p:grpSpPr>
      <p:sp>
        <p:nvSpPr>
          <p:cNvPr id="426" name="Google Shape;426;p8"/>
          <p:cNvSpPr txBox="1"/>
          <p:nvPr>
            <p:ph type="title"/>
          </p:nvPr>
        </p:nvSpPr>
        <p:spPr>
          <a:xfrm>
            <a:off x="4285129" y="365125"/>
            <a:ext cx="7068671" cy="35540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C3242"/>
              </a:buClr>
              <a:buSzPts val="1800"/>
              <a:buFont typeface="Arial"/>
              <a:buNone/>
            </a:pPr>
            <a:r>
              <a:rPr lang="fr-FR" cap="none"/>
              <a:t>UNE APPLICATION TOTALEMENT PERSONNALISABLE</a:t>
            </a:r>
            <a:endParaRPr/>
          </a:p>
        </p:txBody>
      </p:sp>
      <p:sp>
        <p:nvSpPr>
          <p:cNvPr id="427" name="Google Shape;427;p8"/>
          <p:cNvSpPr txBox="1"/>
          <p:nvPr/>
        </p:nvSpPr>
        <p:spPr>
          <a:xfrm>
            <a:off x="7670777" y="4611918"/>
            <a:ext cx="1352666" cy="995657"/>
          </a:xfrm>
          <a:prstGeom prst="rect">
            <a:avLst/>
          </a:prstGeom>
          <a:noFill/>
          <a:ln>
            <a:noFill/>
          </a:ln>
        </p:spPr>
        <p:txBody>
          <a:bodyPr anchorCtr="0" anchor="t" bIns="45700" lIns="91425" spcFirstLastPara="1" rIns="91425" wrap="square" tIns="45700">
            <a:spAutoFit/>
          </a:bodyPr>
          <a:lstStyle/>
          <a:p>
            <a:pPr indent="0" lvl="0" marL="0" marR="0" rtl="0" algn="ctr">
              <a:lnSpc>
                <a:spcPct val="153333"/>
              </a:lnSpc>
              <a:spcBef>
                <a:spcPts val="0"/>
              </a:spcBef>
              <a:spcAft>
                <a:spcPts val="0"/>
              </a:spcAft>
              <a:buNone/>
            </a:pPr>
            <a:r>
              <a:rPr b="1" lang="fr-FR" sz="1200">
                <a:solidFill>
                  <a:srgbClr val="2C3242"/>
                </a:solidFill>
                <a:latin typeface="Arial"/>
                <a:ea typeface="Arial"/>
                <a:cs typeface="Arial"/>
                <a:sym typeface="Arial"/>
              </a:rPr>
              <a:t>Vos principales fonctionnalités </a:t>
            </a:r>
            <a:r>
              <a:rPr lang="fr-FR" sz="1200">
                <a:solidFill>
                  <a:srgbClr val="2C3242"/>
                </a:solidFill>
                <a:latin typeface="Arial"/>
                <a:ea typeface="Arial"/>
                <a:cs typeface="Arial"/>
                <a:sym typeface="Arial"/>
              </a:rPr>
              <a:t>parmi un large catalogue</a:t>
            </a:r>
            <a:endParaRPr sz="1200">
              <a:solidFill>
                <a:srgbClr val="2C3242"/>
              </a:solidFill>
              <a:latin typeface="Arial"/>
              <a:ea typeface="Arial"/>
              <a:cs typeface="Arial"/>
              <a:sym typeface="Arial"/>
            </a:endParaRPr>
          </a:p>
        </p:txBody>
      </p:sp>
      <p:sp>
        <p:nvSpPr>
          <p:cNvPr id="428" name="Google Shape;428;p8"/>
          <p:cNvSpPr txBox="1"/>
          <p:nvPr/>
        </p:nvSpPr>
        <p:spPr>
          <a:xfrm>
            <a:off x="7799038" y="1330764"/>
            <a:ext cx="1151083" cy="764825"/>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Paramètres de profil </a:t>
            </a:r>
            <a:r>
              <a:rPr lang="fr-FR" sz="1200">
                <a:solidFill>
                  <a:srgbClr val="2C3242"/>
                </a:solidFill>
                <a:latin typeface="Arial"/>
                <a:ea typeface="Arial"/>
                <a:cs typeface="Arial"/>
                <a:sym typeface="Arial"/>
              </a:rPr>
              <a:t>et </a:t>
            </a:r>
            <a:r>
              <a:rPr b="1" lang="fr-FR" sz="1200">
                <a:solidFill>
                  <a:srgbClr val="2C3242"/>
                </a:solidFill>
                <a:latin typeface="Arial"/>
                <a:ea typeface="Arial"/>
                <a:cs typeface="Arial"/>
                <a:sym typeface="Arial"/>
              </a:rPr>
              <a:t>statistiques</a:t>
            </a:r>
            <a:endParaRPr/>
          </a:p>
        </p:txBody>
      </p:sp>
      <p:grpSp>
        <p:nvGrpSpPr>
          <p:cNvPr id="429" name="Google Shape;429;p8"/>
          <p:cNvGrpSpPr/>
          <p:nvPr/>
        </p:nvGrpSpPr>
        <p:grpSpPr>
          <a:xfrm>
            <a:off x="4999174" y="1297927"/>
            <a:ext cx="2323385" cy="4904261"/>
            <a:chOff x="2677901" y="1412532"/>
            <a:chExt cx="2323385" cy="4904261"/>
          </a:xfrm>
        </p:grpSpPr>
        <p:sp>
          <p:nvSpPr>
            <p:cNvPr id="430" name="Google Shape;430;p8"/>
            <p:cNvSpPr/>
            <p:nvPr/>
          </p:nvSpPr>
          <p:spPr>
            <a:xfrm>
              <a:off x="2803660" y="5319950"/>
              <a:ext cx="2049887" cy="541715"/>
            </a:xfrm>
            <a:prstGeom prst="rect">
              <a:avLst/>
            </a:prstGeom>
            <a:solidFill>
              <a:srgbClr val="0916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31" name="Google Shape;431;p8"/>
            <p:cNvGrpSpPr/>
            <p:nvPr/>
          </p:nvGrpSpPr>
          <p:grpSpPr>
            <a:xfrm>
              <a:off x="2677901" y="1412532"/>
              <a:ext cx="2323385" cy="4904261"/>
              <a:chOff x="4742586" y="1551692"/>
              <a:chExt cx="2097248" cy="4429387"/>
            </a:xfrm>
          </p:grpSpPr>
          <p:pic>
            <p:nvPicPr>
              <p:cNvPr descr="Logicom | Smartphone Le Prime" id="432" name="Google Shape;432;p8"/>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433" name="Google Shape;433;p8"/>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34" name="Google Shape;434;p8"/>
            <p:cNvPicPr preferRelativeResize="0"/>
            <p:nvPr/>
          </p:nvPicPr>
          <p:blipFill rotWithShape="1">
            <a:blip r:embed="rId4">
              <a:alphaModFix/>
            </a:blip>
            <a:srcRect b="0" l="0" r="0" t="0"/>
            <a:stretch/>
          </p:blipFill>
          <p:spPr>
            <a:xfrm>
              <a:off x="2846449" y="2072659"/>
              <a:ext cx="2007099" cy="1453910"/>
            </a:xfrm>
            <a:prstGeom prst="rect">
              <a:avLst/>
            </a:prstGeom>
            <a:noFill/>
            <a:ln>
              <a:noFill/>
            </a:ln>
          </p:spPr>
        </p:pic>
        <p:sp>
          <p:nvSpPr>
            <p:cNvPr id="435" name="Google Shape;435;p8"/>
            <p:cNvSpPr/>
            <p:nvPr/>
          </p:nvSpPr>
          <p:spPr>
            <a:xfrm>
              <a:off x="3614828" y="1868237"/>
              <a:ext cx="1124838" cy="184381"/>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cxnSp>
          <p:nvCxnSpPr>
            <p:cNvPr id="436" name="Google Shape;436;p8"/>
            <p:cNvCxnSpPr/>
            <p:nvPr/>
          </p:nvCxnSpPr>
          <p:spPr>
            <a:xfrm rot="10800000">
              <a:off x="2895168" y="1884058"/>
              <a:ext cx="158281" cy="0"/>
            </a:xfrm>
            <a:prstGeom prst="straightConnector1">
              <a:avLst/>
            </a:prstGeom>
            <a:noFill/>
            <a:ln cap="flat" cmpd="sng" w="9525">
              <a:solidFill>
                <a:schemeClr val="accent1"/>
              </a:solidFill>
              <a:prstDash val="solid"/>
              <a:miter lim="800000"/>
              <a:headEnd len="sm" w="sm" type="none"/>
              <a:tailEnd len="sm" w="sm" type="none"/>
            </a:ln>
          </p:spPr>
        </p:cxnSp>
        <p:cxnSp>
          <p:nvCxnSpPr>
            <p:cNvPr id="437" name="Google Shape;437;p8"/>
            <p:cNvCxnSpPr/>
            <p:nvPr/>
          </p:nvCxnSpPr>
          <p:spPr>
            <a:xfrm rot="10800000">
              <a:off x="2895168" y="1922230"/>
              <a:ext cx="158281" cy="0"/>
            </a:xfrm>
            <a:prstGeom prst="straightConnector1">
              <a:avLst/>
            </a:prstGeom>
            <a:noFill/>
            <a:ln cap="flat" cmpd="sng" w="9525">
              <a:solidFill>
                <a:schemeClr val="accent1"/>
              </a:solidFill>
              <a:prstDash val="solid"/>
              <a:miter lim="800000"/>
              <a:headEnd len="sm" w="sm" type="none"/>
              <a:tailEnd len="sm" w="sm" type="none"/>
            </a:ln>
          </p:spPr>
        </p:cxnSp>
        <p:cxnSp>
          <p:nvCxnSpPr>
            <p:cNvPr id="438" name="Google Shape;438;p8"/>
            <p:cNvCxnSpPr/>
            <p:nvPr/>
          </p:nvCxnSpPr>
          <p:spPr>
            <a:xfrm rot="10800000">
              <a:off x="2895168" y="1960403"/>
              <a:ext cx="158281" cy="0"/>
            </a:xfrm>
            <a:prstGeom prst="straightConnector1">
              <a:avLst/>
            </a:prstGeom>
            <a:noFill/>
            <a:ln cap="flat" cmpd="sng" w="9525">
              <a:solidFill>
                <a:schemeClr val="accent1"/>
              </a:solidFill>
              <a:prstDash val="solid"/>
              <a:miter lim="800000"/>
              <a:headEnd len="sm" w="sm" type="none"/>
              <a:tailEnd len="sm" w="sm" type="none"/>
            </a:ln>
          </p:spPr>
        </p:cxnSp>
        <p:cxnSp>
          <p:nvCxnSpPr>
            <p:cNvPr id="439" name="Google Shape;439;p8"/>
            <p:cNvCxnSpPr/>
            <p:nvPr/>
          </p:nvCxnSpPr>
          <p:spPr>
            <a:xfrm rot="10800000">
              <a:off x="2960116" y="3573409"/>
              <a:ext cx="1765359" cy="0"/>
            </a:xfrm>
            <a:prstGeom prst="straightConnector1">
              <a:avLst/>
            </a:prstGeom>
            <a:noFill/>
            <a:ln cap="flat" cmpd="sng" w="9525">
              <a:solidFill>
                <a:schemeClr val="accent1"/>
              </a:solidFill>
              <a:prstDash val="solid"/>
              <a:miter lim="800000"/>
              <a:headEnd len="sm" w="sm" type="none"/>
              <a:tailEnd len="sm" w="sm" type="none"/>
            </a:ln>
          </p:spPr>
        </p:cxnSp>
        <p:cxnSp>
          <p:nvCxnSpPr>
            <p:cNvPr id="440" name="Google Shape;440;p8"/>
            <p:cNvCxnSpPr/>
            <p:nvPr/>
          </p:nvCxnSpPr>
          <p:spPr>
            <a:xfrm rot="10800000">
              <a:off x="2960116" y="4340160"/>
              <a:ext cx="1765359" cy="0"/>
            </a:xfrm>
            <a:prstGeom prst="straightConnector1">
              <a:avLst/>
            </a:prstGeom>
            <a:noFill/>
            <a:ln cap="flat" cmpd="sng" w="9525">
              <a:solidFill>
                <a:srgbClr val="F2F2F2"/>
              </a:solidFill>
              <a:prstDash val="solid"/>
              <a:miter lim="800000"/>
              <a:headEnd len="sm" w="sm" type="none"/>
              <a:tailEnd len="sm" w="sm" type="none"/>
            </a:ln>
          </p:spPr>
        </p:cxnSp>
        <p:cxnSp>
          <p:nvCxnSpPr>
            <p:cNvPr id="441" name="Google Shape;441;p8"/>
            <p:cNvCxnSpPr/>
            <p:nvPr/>
          </p:nvCxnSpPr>
          <p:spPr>
            <a:xfrm rot="10800000">
              <a:off x="2960116" y="5106910"/>
              <a:ext cx="1765359" cy="0"/>
            </a:xfrm>
            <a:prstGeom prst="straightConnector1">
              <a:avLst/>
            </a:prstGeom>
            <a:noFill/>
            <a:ln cap="flat" cmpd="sng" w="9525">
              <a:solidFill>
                <a:srgbClr val="F2F2F2"/>
              </a:solidFill>
              <a:prstDash val="solid"/>
              <a:miter lim="800000"/>
              <a:headEnd len="sm" w="sm" type="none"/>
              <a:tailEnd len="sm" w="sm" type="none"/>
            </a:ln>
          </p:spPr>
        </p:cxnSp>
        <p:cxnSp>
          <p:nvCxnSpPr>
            <p:cNvPr id="442" name="Google Shape;442;p8"/>
            <p:cNvCxnSpPr/>
            <p:nvPr/>
          </p:nvCxnSpPr>
          <p:spPr>
            <a:xfrm rot="10800000">
              <a:off x="2960116" y="5873660"/>
              <a:ext cx="1765359" cy="0"/>
            </a:xfrm>
            <a:prstGeom prst="straightConnector1">
              <a:avLst/>
            </a:prstGeom>
            <a:noFill/>
            <a:ln cap="flat" cmpd="sng" w="9525">
              <a:solidFill>
                <a:schemeClr val="accent1"/>
              </a:solidFill>
              <a:prstDash val="solid"/>
              <a:miter lim="800000"/>
              <a:headEnd len="sm" w="sm" type="none"/>
              <a:tailEnd len="sm" w="sm" type="none"/>
            </a:ln>
          </p:spPr>
        </p:cxnSp>
        <p:cxnSp>
          <p:nvCxnSpPr>
            <p:cNvPr id="443" name="Google Shape;443;p8"/>
            <p:cNvCxnSpPr>
              <a:stCxn id="433" idx="2"/>
            </p:cNvCxnSpPr>
            <p:nvPr/>
          </p:nvCxnSpPr>
          <p:spPr>
            <a:xfrm rot="10800000">
              <a:off x="3839594" y="3573519"/>
              <a:ext cx="0" cy="2370600"/>
            </a:xfrm>
            <a:prstGeom prst="straightConnector1">
              <a:avLst/>
            </a:prstGeom>
            <a:noFill/>
            <a:ln cap="flat" cmpd="sng" w="9525">
              <a:solidFill>
                <a:srgbClr val="F2F2F2"/>
              </a:solidFill>
              <a:prstDash val="solid"/>
              <a:miter lim="800000"/>
              <a:headEnd len="sm" w="sm" type="none"/>
              <a:tailEnd len="sm" w="sm" type="none"/>
            </a:ln>
          </p:spPr>
        </p:cxnSp>
        <p:pic>
          <p:nvPicPr>
            <p:cNvPr descr="Icon&#10;&#10;Description automatically generated" id="444" name="Google Shape;444;p8"/>
            <p:cNvPicPr preferRelativeResize="0"/>
            <p:nvPr/>
          </p:nvPicPr>
          <p:blipFill rotWithShape="1">
            <a:blip r:embed="rId5">
              <a:alphaModFix/>
            </a:blip>
            <a:srcRect b="0" l="0" r="0" t="0"/>
            <a:stretch/>
          </p:blipFill>
          <p:spPr>
            <a:xfrm>
              <a:off x="3161215" y="3666133"/>
              <a:ext cx="420624" cy="371883"/>
            </a:xfrm>
            <a:prstGeom prst="rect">
              <a:avLst/>
            </a:prstGeom>
            <a:noFill/>
            <a:ln>
              <a:noFill/>
            </a:ln>
          </p:spPr>
        </p:pic>
        <p:sp>
          <p:nvSpPr>
            <p:cNvPr id="445" name="Google Shape;445;p8"/>
            <p:cNvSpPr txBox="1"/>
            <p:nvPr/>
          </p:nvSpPr>
          <p:spPr>
            <a:xfrm>
              <a:off x="2947983" y="3971679"/>
              <a:ext cx="847089" cy="238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Ma semaine</a:t>
              </a:r>
              <a:endParaRPr/>
            </a:p>
          </p:txBody>
        </p:sp>
        <p:pic>
          <p:nvPicPr>
            <p:cNvPr descr="Collaboration icon - GSI Health" id="446" name="Google Shape;446;p8"/>
            <p:cNvPicPr preferRelativeResize="0"/>
            <p:nvPr/>
          </p:nvPicPr>
          <p:blipFill rotWithShape="1">
            <a:blip r:embed="rId6">
              <a:alphaModFix/>
            </a:blip>
            <a:srcRect b="0" l="0" r="0" t="0"/>
            <a:stretch/>
          </p:blipFill>
          <p:spPr>
            <a:xfrm>
              <a:off x="4179646" y="4422635"/>
              <a:ext cx="347126" cy="346933"/>
            </a:xfrm>
            <a:prstGeom prst="rect">
              <a:avLst/>
            </a:prstGeom>
            <a:noFill/>
            <a:ln>
              <a:noFill/>
            </a:ln>
          </p:spPr>
        </p:pic>
        <p:sp>
          <p:nvSpPr>
            <p:cNvPr id="447" name="Google Shape;447;p8"/>
            <p:cNvSpPr txBox="1"/>
            <p:nvPr/>
          </p:nvSpPr>
          <p:spPr>
            <a:xfrm>
              <a:off x="3773506" y="4783300"/>
              <a:ext cx="1159406"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Mes réservations</a:t>
              </a:r>
              <a:endParaRPr/>
            </a:p>
          </p:txBody>
        </p:sp>
        <p:pic>
          <p:nvPicPr>
            <p:cNvPr descr="Icon&#10;&#10;Description automatically generated" id="448" name="Google Shape;448;p8"/>
            <p:cNvPicPr preferRelativeResize="0"/>
            <p:nvPr/>
          </p:nvPicPr>
          <p:blipFill rotWithShape="1">
            <a:blip r:embed="rId7">
              <a:alphaModFix/>
            </a:blip>
            <a:srcRect b="0" l="0" r="0" t="0"/>
            <a:stretch/>
          </p:blipFill>
          <p:spPr>
            <a:xfrm>
              <a:off x="4170847" y="3689747"/>
              <a:ext cx="364726" cy="324654"/>
            </a:xfrm>
            <a:prstGeom prst="rect">
              <a:avLst/>
            </a:prstGeom>
            <a:noFill/>
            <a:ln>
              <a:noFill/>
            </a:ln>
          </p:spPr>
        </p:pic>
        <p:sp>
          <p:nvSpPr>
            <p:cNvPr id="449" name="Google Shape;449;p8"/>
            <p:cNvSpPr txBox="1"/>
            <p:nvPr/>
          </p:nvSpPr>
          <p:spPr>
            <a:xfrm>
              <a:off x="3837435" y="3971679"/>
              <a:ext cx="1031547" cy="238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Plans interactifs</a:t>
              </a:r>
              <a:endParaRPr/>
            </a:p>
          </p:txBody>
        </p:sp>
        <p:pic>
          <p:nvPicPr>
            <p:cNvPr descr="Info Information Circle Button Svg Png Icon Free Download (#447841 ..." id="450" name="Google Shape;450;p8"/>
            <p:cNvPicPr preferRelativeResize="0"/>
            <p:nvPr/>
          </p:nvPicPr>
          <p:blipFill rotWithShape="1">
            <a:blip r:embed="rId8">
              <a:alphaModFix/>
            </a:blip>
            <a:srcRect b="0" l="0" r="0" t="0"/>
            <a:stretch/>
          </p:blipFill>
          <p:spPr>
            <a:xfrm>
              <a:off x="4224268" y="5212999"/>
              <a:ext cx="257883" cy="258419"/>
            </a:xfrm>
            <a:prstGeom prst="rect">
              <a:avLst/>
            </a:prstGeom>
            <a:noFill/>
            <a:ln>
              <a:noFill/>
            </a:ln>
          </p:spPr>
        </p:pic>
        <p:sp>
          <p:nvSpPr>
            <p:cNvPr id="451" name="Google Shape;451;p8"/>
            <p:cNvSpPr txBox="1"/>
            <p:nvPr/>
          </p:nvSpPr>
          <p:spPr>
            <a:xfrm>
              <a:off x="3958809" y="5471496"/>
              <a:ext cx="788802" cy="2385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Infos</a:t>
              </a:r>
              <a:endParaRPr/>
            </a:p>
          </p:txBody>
        </p:sp>
        <p:pic>
          <p:nvPicPr>
            <p:cNvPr descr="Qr code&#10;&#10;Description automatically generated" id="452" name="Google Shape;452;p8"/>
            <p:cNvPicPr preferRelativeResize="0"/>
            <p:nvPr/>
          </p:nvPicPr>
          <p:blipFill rotWithShape="1">
            <a:blip r:embed="rId9">
              <a:alphaModFix/>
            </a:blip>
            <a:srcRect b="0" l="0" r="0" t="0"/>
            <a:stretch/>
          </p:blipFill>
          <p:spPr>
            <a:xfrm>
              <a:off x="3231183" y="5201942"/>
              <a:ext cx="280688" cy="280532"/>
            </a:xfrm>
            <a:prstGeom prst="rect">
              <a:avLst/>
            </a:prstGeom>
            <a:noFill/>
            <a:ln>
              <a:noFill/>
            </a:ln>
          </p:spPr>
        </p:pic>
        <p:sp>
          <p:nvSpPr>
            <p:cNvPr id="453" name="Google Shape;453;p8"/>
            <p:cNvSpPr txBox="1"/>
            <p:nvPr/>
          </p:nvSpPr>
          <p:spPr>
            <a:xfrm>
              <a:off x="2884088" y="5471496"/>
              <a:ext cx="974879" cy="238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Scan QR Code</a:t>
              </a:r>
              <a:endParaRPr/>
            </a:p>
          </p:txBody>
        </p:sp>
        <p:pic>
          <p:nvPicPr>
            <p:cNvPr descr="Two Persons Talking Sharing Sitting On A Table - Two People Meeting ..." id="454" name="Google Shape;454;p8"/>
            <p:cNvPicPr preferRelativeResize="0"/>
            <p:nvPr/>
          </p:nvPicPr>
          <p:blipFill rotWithShape="1">
            <a:blip r:embed="rId10">
              <a:alphaModFix/>
            </a:blip>
            <a:srcRect b="0" l="0" r="0" t="0"/>
            <a:stretch/>
          </p:blipFill>
          <p:spPr>
            <a:xfrm>
              <a:off x="3224683" y="4423440"/>
              <a:ext cx="293689" cy="345324"/>
            </a:xfrm>
            <a:prstGeom prst="rect">
              <a:avLst/>
            </a:prstGeom>
            <a:noFill/>
            <a:ln>
              <a:noFill/>
            </a:ln>
          </p:spPr>
        </p:pic>
        <p:sp>
          <p:nvSpPr>
            <p:cNvPr id="455" name="Google Shape;455;p8"/>
            <p:cNvSpPr txBox="1"/>
            <p:nvPr/>
          </p:nvSpPr>
          <p:spPr>
            <a:xfrm>
              <a:off x="2791824" y="4783300"/>
              <a:ext cx="1159406" cy="2385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Réserver</a:t>
              </a:r>
              <a:endParaRPr/>
            </a:p>
          </p:txBody>
        </p:sp>
      </p:grpSp>
      <p:grpSp>
        <p:nvGrpSpPr>
          <p:cNvPr id="456" name="Google Shape;456;p8"/>
          <p:cNvGrpSpPr/>
          <p:nvPr/>
        </p:nvGrpSpPr>
        <p:grpSpPr>
          <a:xfrm>
            <a:off x="9371662" y="1297927"/>
            <a:ext cx="2323385" cy="4904261"/>
            <a:chOff x="4742586" y="1551692"/>
            <a:chExt cx="2097248" cy="4429387"/>
          </a:xfrm>
        </p:grpSpPr>
        <p:pic>
          <p:nvPicPr>
            <p:cNvPr descr="Logicom | Smartphone Le Prime" id="457" name="Google Shape;457;p8"/>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458" name="Google Shape;458;p8"/>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459" name="Google Shape;459;p8"/>
          <p:cNvCxnSpPr>
            <a:endCxn id="428" idx="3"/>
          </p:cNvCxnSpPr>
          <p:nvPr/>
        </p:nvCxnSpPr>
        <p:spPr>
          <a:xfrm rot="10800000">
            <a:off x="8950121" y="1713177"/>
            <a:ext cx="656400" cy="0"/>
          </a:xfrm>
          <a:prstGeom prst="straightConnector1">
            <a:avLst/>
          </a:prstGeom>
          <a:noFill/>
          <a:ln cap="flat" cmpd="sng" w="9525">
            <a:solidFill>
              <a:srgbClr val="D8D8D8"/>
            </a:solidFill>
            <a:prstDash val="solid"/>
            <a:miter lim="800000"/>
            <a:headEnd len="sm" w="sm" type="none"/>
            <a:tailEnd len="sm" w="sm" type="none"/>
          </a:ln>
        </p:spPr>
      </p:cxnSp>
      <p:sp>
        <p:nvSpPr>
          <p:cNvPr id="460" name="Google Shape;460;p8"/>
          <p:cNvSpPr/>
          <p:nvPr/>
        </p:nvSpPr>
        <p:spPr>
          <a:xfrm rot="5400000">
            <a:off x="1663671" y="2134752"/>
            <a:ext cx="1193884" cy="4521224"/>
          </a:xfrm>
          <a:prstGeom prst="round2SameRect">
            <a:avLst>
              <a:gd fmla="val 15290" name="adj1"/>
              <a:gd fmla="val 0" name="adj2"/>
            </a:avLst>
          </a:prstGeom>
          <a:solidFill>
            <a:srgbClr val="4294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8"/>
          <p:cNvSpPr txBox="1"/>
          <p:nvPr/>
        </p:nvSpPr>
        <p:spPr>
          <a:xfrm>
            <a:off x="504093" y="3856089"/>
            <a:ext cx="3569144" cy="102778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fr-FR" sz="1400">
                <a:solidFill>
                  <a:schemeClr val="lt1"/>
                </a:solidFill>
                <a:latin typeface="Arial"/>
                <a:ea typeface="Arial"/>
                <a:cs typeface="Arial"/>
                <a:sym typeface="Arial"/>
              </a:rPr>
              <a:t>Nous personnalisons </a:t>
            </a:r>
            <a:r>
              <a:rPr b="1" lang="fr-FR" sz="1400">
                <a:solidFill>
                  <a:schemeClr val="lt1"/>
                </a:solidFill>
                <a:latin typeface="Arial"/>
                <a:ea typeface="Arial"/>
                <a:cs typeface="Arial"/>
                <a:sym typeface="Arial"/>
              </a:rPr>
              <a:t>votre application mobile employé</a:t>
            </a:r>
            <a:r>
              <a:rPr lang="fr-FR" sz="1400">
                <a:solidFill>
                  <a:schemeClr val="lt1"/>
                </a:solidFill>
                <a:latin typeface="Arial"/>
                <a:ea typeface="Arial"/>
                <a:cs typeface="Arial"/>
                <a:sym typeface="Arial"/>
              </a:rPr>
              <a:t> pour en faire un </a:t>
            </a:r>
            <a:r>
              <a:rPr b="1" lang="fr-FR" sz="1400">
                <a:solidFill>
                  <a:schemeClr val="lt1"/>
                </a:solidFill>
                <a:latin typeface="Arial"/>
                <a:ea typeface="Arial"/>
                <a:cs typeface="Arial"/>
                <a:sym typeface="Arial"/>
              </a:rPr>
              <a:t>point d’entrée clé </a:t>
            </a:r>
            <a:r>
              <a:rPr lang="fr-FR" sz="1400">
                <a:solidFill>
                  <a:schemeClr val="lt1"/>
                </a:solidFill>
                <a:latin typeface="Arial"/>
                <a:ea typeface="Arial"/>
                <a:cs typeface="Arial"/>
                <a:sym typeface="Arial"/>
              </a:rPr>
              <a:t>votre entreprise.</a:t>
            </a:r>
            <a:endParaRPr sz="1400">
              <a:solidFill>
                <a:schemeClr val="lt1"/>
              </a:solidFill>
              <a:latin typeface="Calibri"/>
              <a:ea typeface="Calibri"/>
              <a:cs typeface="Calibri"/>
              <a:sym typeface="Calibri"/>
            </a:endParaRPr>
          </a:p>
        </p:txBody>
      </p:sp>
      <p:sp>
        <p:nvSpPr>
          <p:cNvPr id="462" name="Google Shape;462;p8"/>
          <p:cNvSpPr txBox="1"/>
          <p:nvPr/>
        </p:nvSpPr>
        <p:spPr>
          <a:xfrm>
            <a:off x="7503105" y="2444884"/>
            <a:ext cx="1727881" cy="765146"/>
          </a:xfrm>
          <a:prstGeom prst="rect">
            <a:avLst/>
          </a:prstGeom>
          <a:noFill/>
          <a:ln>
            <a:noFill/>
          </a:ln>
        </p:spPr>
        <p:txBody>
          <a:bodyPr anchorCtr="0" anchor="t" bIns="45700" lIns="91425" spcFirstLastPara="1" rIns="91425" wrap="square" tIns="45700">
            <a:spAutoFit/>
          </a:bodyPr>
          <a:lstStyle/>
          <a:p>
            <a:pPr indent="0" lvl="0" marL="0" marR="0" rtl="0" algn="l">
              <a:lnSpc>
                <a:spcPct val="153333"/>
              </a:lnSpc>
              <a:spcBef>
                <a:spcPts val="0"/>
              </a:spcBef>
              <a:spcAft>
                <a:spcPts val="0"/>
              </a:spcAft>
              <a:buNone/>
            </a:pPr>
            <a:r>
              <a:rPr b="1" lang="fr-FR" sz="1200">
                <a:solidFill>
                  <a:srgbClr val="2C3242"/>
                </a:solidFill>
                <a:latin typeface="Arial"/>
                <a:ea typeface="Arial"/>
                <a:cs typeface="Arial"/>
                <a:sym typeface="Arial"/>
              </a:rPr>
              <a:t>Charte graphique </a:t>
            </a:r>
            <a:r>
              <a:rPr lang="fr-FR" sz="1200">
                <a:solidFill>
                  <a:srgbClr val="2C3242"/>
                </a:solidFill>
                <a:latin typeface="Arial"/>
                <a:ea typeface="Arial"/>
                <a:cs typeface="Arial"/>
                <a:sym typeface="Arial"/>
              </a:rPr>
              <a:t>et</a:t>
            </a:r>
            <a:r>
              <a:rPr b="1" lang="fr-FR" sz="1200">
                <a:solidFill>
                  <a:srgbClr val="2C3242"/>
                </a:solidFill>
                <a:latin typeface="Arial"/>
                <a:ea typeface="Arial"/>
                <a:cs typeface="Arial"/>
                <a:sym typeface="Arial"/>
              </a:rPr>
              <a:t> carrousel </a:t>
            </a:r>
            <a:r>
              <a:rPr lang="fr-FR" sz="1200">
                <a:solidFill>
                  <a:srgbClr val="2C3242"/>
                </a:solidFill>
                <a:latin typeface="Arial"/>
                <a:ea typeface="Arial"/>
                <a:cs typeface="Arial"/>
                <a:sym typeface="Arial"/>
              </a:rPr>
              <a:t>(images, actualités…)</a:t>
            </a:r>
            <a:endParaRPr/>
          </a:p>
        </p:txBody>
      </p:sp>
      <p:cxnSp>
        <p:nvCxnSpPr>
          <p:cNvPr id="463" name="Google Shape;463;p8"/>
          <p:cNvCxnSpPr>
            <a:endCxn id="462" idx="1"/>
          </p:cNvCxnSpPr>
          <p:nvPr/>
        </p:nvCxnSpPr>
        <p:spPr>
          <a:xfrm flipH="1" rot="10800000">
            <a:off x="6803505" y="2827457"/>
            <a:ext cx="699600" cy="2700"/>
          </a:xfrm>
          <a:prstGeom prst="straightConnector1">
            <a:avLst/>
          </a:prstGeom>
          <a:noFill/>
          <a:ln cap="flat" cmpd="sng" w="9525">
            <a:solidFill>
              <a:srgbClr val="D8D8D8"/>
            </a:solidFill>
            <a:prstDash val="solid"/>
            <a:miter lim="800000"/>
            <a:headEnd len="sm" w="sm" type="none"/>
            <a:tailEnd len="sm" w="sm" type="none"/>
          </a:ln>
        </p:spPr>
      </p:cxnSp>
      <p:cxnSp>
        <p:nvCxnSpPr>
          <p:cNvPr id="464" name="Google Shape;464;p8"/>
          <p:cNvCxnSpPr/>
          <p:nvPr/>
        </p:nvCxnSpPr>
        <p:spPr>
          <a:xfrm flipH="1">
            <a:off x="8992128" y="2826976"/>
            <a:ext cx="751214" cy="481"/>
          </a:xfrm>
          <a:prstGeom prst="straightConnector1">
            <a:avLst/>
          </a:prstGeom>
          <a:noFill/>
          <a:ln cap="flat" cmpd="sng" w="9525">
            <a:solidFill>
              <a:srgbClr val="D8D8D8"/>
            </a:solidFill>
            <a:prstDash val="solid"/>
            <a:miter lim="800000"/>
            <a:headEnd len="sm" w="sm" type="none"/>
            <a:tailEnd len="sm" w="sm" type="none"/>
          </a:ln>
        </p:spPr>
      </p:cxnSp>
      <p:cxnSp>
        <p:nvCxnSpPr>
          <p:cNvPr id="465" name="Google Shape;465;p8"/>
          <p:cNvCxnSpPr>
            <a:endCxn id="427" idx="1"/>
          </p:cNvCxnSpPr>
          <p:nvPr/>
        </p:nvCxnSpPr>
        <p:spPr>
          <a:xfrm>
            <a:off x="6960677" y="4534647"/>
            <a:ext cx="710100" cy="575100"/>
          </a:xfrm>
          <a:prstGeom prst="bentConnector3">
            <a:avLst>
              <a:gd fmla="val 49997" name="adj1"/>
            </a:avLst>
          </a:prstGeom>
          <a:noFill/>
          <a:ln cap="flat" cmpd="sng" w="9525">
            <a:solidFill>
              <a:srgbClr val="D8D8D8"/>
            </a:solidFill>
            <a:prstDash val="solid"/>
            <a:miter lim="800000"/>
            <a:headEnd len="sm" w="sm" type="none"/>
            <a:tailEnd len="sm" w="sm" type="none"/>
          </a:ln>
        </p:spPr>
      </p:cxnSp>
      <p:cxnSp>
        <p:nvCxnSpPr>
          <p:cNvPr id="466" name="Google Shape;466;p8"/>
          <p:cNvCxnSpPr>
            <a:stCxn id="448" idx="3"/>
            <a:endCxn id="427" idx="1"/>
          </p:cNvCxnSpPr>
          <p:nvPr/>
        </p:nvCxnSpPr>
        <p:spPr>
          <a:xfrm>
            <a:off x="6856846" y="3737469"/>
            <a:ext cx="813900" cy="1372200"/>
          </a:xfrm>
          <a:prstGeom prst="bentConnector3">
            <a:avLst>
              <a:gd fmla="val 50002" name="adj1"/>
            </a:avLst>
          </a:prstGeom>
          <a:noFill/>
          <a:ln cap="flat" cmpd="sng" w="9525">
            <a:solidFill>
              <a:srgbClr val="D8D8D8"/>
            </a:solidFill>
            <a:prstDash val="solid"/>
            <a:miter lim="800000"/>
            <a:headEnd len="sm" w="sm" type="none"/>
            <a:tailEnd len="sm" w="sm" type="none"/>
          </a:ln>
        </p:spPr>
      </p:cxnSp>
      <p:cxnSp>
        <p:nvCxnSpPr>
          <p:cNvPr id="467" name="Google Shape;467;p8"/>
          <p:cNvCxnSpPr>
            <a:endCxn id="427" idx="3"/>
          </p:cNvCxnSpPr>
          <p:nvPr/>
        </p:nvCxnSpPr>
        <p:spPr>
          <a:xfrm flipH="1">
            <a:off x="9023443" y="5087247"/>
            <a:ext cx="624300" cy="22500"/>
          </a:xfrm>
          <a:prstGeom prst="bentConnector3">
            <a:avLst>
              <a:gd fmla="val 49991" name="adj1"/>
            </a:avLst>
          </a:prstGeom>
          <a:noFill/>
          <a:ln cap="flat" cmpd="sng" w="9525">
            <a:solidFill>
              <a:srgbClr val="D8D8D8"/>
            </a:solidFill>
            <a:prstDash val="solid"/>
            <a:miter lim="800000"/>
            <a:headEnd len="sm" w="sm" type="none"/>
            <a:tailEnd len="sm" w="sm" type="none"/>
          </a:ln>
        </p:spPr>
      </p:cxnSp>
      <p:cxnSp>
        <p:nvCxnSpPr>
          <p:cNvPr id="468" name="Google Shape;468;p8"/>
          <p:cNvCxnSpPr>
            <a:stCxn id="427" idx="3"/>
          </p:cNvCxnSpPr>
          <p:nvPr/>
        </p:nvCxnSpPr>
        <p:spPr>
          <a:xfrm flipH="1" rot="10800000">
            <a:off x="9023443" y="4395447"/>
            <a:ext cx="1693500" cy="714300"/>
          </a:xfrm>
          <a:prstGeom prst="bentConnector3">
            <a:avLst>
              <a:gd fmla="val 15325" name="adj1"/>
            </a:avLst>
          </a:prstGeom>
          <a:noFill/>
          <a:ln cap="flat" cmpd="sng" w="9525">
            <a:solidFill>
              <a:srgbClr val="D8D8D8"/>
            </a:solidFill>
            <a:prstDash val="solid"/>
            <a:miter lim="800000"/>
            <a:headEnd len="sm" w="sm" type="none"/>
            <a:tailEnd len="sm" w="sm" type="none"/>
          </a:ln>
        </p:spPr>
      </p:cxnSp>
      <p:cxnSp>
        <p:nvCxnSpPr>
          <p:cNvPr id="469" name="Google Shape;469;p8"/>
          <p:cNvCxnSpPr>
            <a:endCxn id="428" idx="1"/>
          </p:cNvCxnSpPr>
          <p:nvPr/>
        </p:nvCxnSpPr>
        <p:spPr>
          <a:xfrm flipH="1" rot="10800000">
            <a:off x="5374738" y="1713177"/>
            <a:ext cx="2424300" cy="107100"/>
          </a:xfrm>
          <a:prstGeom prst="bentConnector3">
            <a:avLst>
              <a:gd fmla="val 9202" name="adj1"/>
            </a:avLst>
          </a:prstGeom>
          <a:noFill/>
          <a:ln cap="flat" cmpd="sng" w="9525">
            <a:solidFill>
              <a:srgbClr val="D8D8D8"/>
            </a:solidFill>
            <a:prstDash val="solid"/>
            <a:miter lim="800000"/>
            <a:headEnd len="sm" w="sm" type="none"/>
            <a:tailEnd len="sm" w="sm" type="none"/>
          </a:ln>
        </p:spPr>
      </p:cxnSp>
      <p:pic>
        <p:nvPicPr>
          <p:cNvPr id="470" name="Google Shape;470;p8"/>
          <p:cNvPicPr preferRelativeResize="0"/>
          <p:nvPr/>
        </p:nvPicPr>
        <p:blipFill rotWithShape="1">
          <a:blip r:embed="rId11">
            <a:alphaModFix/>
          </a:blip>
          <a:srcRect b="0" l="0" r="0" t="0"/>
          <a:stretch/>
        </p:blipFill>
        <p:spPr>
          <a:xfrm>
            <a:off x="9499923" y="1670599"/>
            <a:ext cx="2058472" cy="4158914"/>
          </a:xfrm>
          <a:prstGeom prst="rect">
            <a:avLst/>
          </a:prstGeom>
          <a:noFill/>
          <a:ln>
            <a:noFill/>
          </a:ln>
        </p:spPr>
      </p:pic>
      <p:sp>
        <p:nvSpPr>
          <p:cNvPr id="471" name="Google Shape;471;p8"/>
          <p:cNvSpPr txBox="1"/>
          <p:nvPr/>
        </p:nvSpPr>
        <p:spPr>
          <a:xfrm>
            <a:off x="504092" y="2347815"/>
            <a:ext cx="5263662" cy="1272143"/>
          </a:xfrm>
          <a:prstGeom prst="rect">
            <a:avLst/>
          </a:prstGeom>
          <a:noFill/>
          <a:ln>
            <a:noFill/>
          </a:ln>
        </p:spPr>
        <p:txBody>
          <a:bodyPr anchorCtr="0" anchor="t" bIns="45700" lIns="91425" spcFirstLastPara="1" rIns="91425" wrap="square" tIns="45700">
            <a:spAutoFit/>
          </a:bodyPr>
          <a:lstStyle/>
          <a:p>
            <a:pPr indent="0" lvl="0" marL="0" marR="0" rtl="0" algn="l">
              <a:lnSpc>
                <a:spcPct val="120526"/>
              </a:lnSpc>
              <a:spcBef>
                <a:spcPts val="0"/>
              </a:spcBef>
              <a:spcAft>
                <a:spcPts val="0"/>
              </a:spcAft>
              <a:buNone/>
            </a:pPr>
            <a:r>
              <a:rPr b="1" lang="fr-FR" sz="3800">
                <a:solidFill>
                  <a:srgbClr val="4294CF"/>
                </a:solidFill>
                <a:latin typeface="Arial"/>
                <a:ea typeface="Arial"/>
                <a:cs typeface="Arial"/>
                <a:sym typeface="Arial"/>
              </a:rPr>
              <a:t>Bien équiper</a:t>
            </a:r>
            <a:endParaRPr b="1" sz="3800">
              <a:solidFill>
                <a:srgbClr val="4294CF"/>
              </a:solidFill>
              <a:latin typeface="Arial"/>
              <a:ea typeface="Arial"/>
              <a:cs typeface="Arial"/>
              <a:sym typeface="Arial"/>
            </a:endParaRPr>
          </a:p>
          <a:p>
            <a:pPr indent="0" lvl="0" marL="0" marR="0" rtl="0" algn="l">
              <a:lnSpc>
                <a:spcPct val="120526"/>
              </a:lnSpc>
              <a:spcBef>
                <a:spcPts val="0"/>
              </a:spcBef>
              <a:spcAft>
                <a:spcPts val="0"/>
              </a:spcAft>
              <a:buNone/>
            </a:pPr>
            <a:r>
              <a:rPr b="1" lang="fr-FR" sz="3800">
                <a:solidFill>
                  <a:schemeClr val="dk1"/>
                </a:solidFill>
                <a:latin typeface="Arial"/>
                <a:ea typeface="Arial"/>
                <a:cs typeface="Arial"/>
                <a:sym typeface="Arial"/>
              </a:rPr>
              <a:t>vos collaborateurs</a:t>
            </a:r>
            <a:endParaRPr sz="3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6" name="Shape 476"/>
        <p:cNvGrpSpPr/>
        <p:nvPr/>
      </p:nvGrpSpPr>
      <p:grpSpPr>
        <a:xfrm>
          <a:off x="0" y="0"/>
          <a:ext cx="0" cy="0"/>
          <a:chOff x="0" y="0"/>
          <a:chExt cx="0" cy="0"/>
        </a:xfrm>
      </p:grpSpPr>
      <p:sp>
        <p:nvSpPr>
          <p:cNvPr id="477" name="Google Shape;477;p9"/>
          <p:cNvSpPr txBox="1"/>
          <p:nvPr>
            <p:ph type="title"/>
          </p:nvPr>
        </p:nvSpPr>
        <p:spPr>
          <a:xfrm>
            <a:off x="4285129" y="365125"/>
            <a:ext cx="7068671" cy="35540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C3242"/>
              </a:buClr>
              <a:buSzPts val="1800"/>
              <a:buFont typeface="Arial"/>
              <a:buNone/>
            </a:pPr>
            <a:r>
              <a:rPr lang="fr-FR" cap="none"/>
              <a:t>UNE APPLICATION TOTALEMENT PERSONNALISABLE</a:t>
            </a:r>
            <a:endParaRPr/>
          </a:p>
        </p:txBody>
      </p:sp>
      <p:sp>
        <p:nvSpPr>
          <p:cNvPr id="478" name="Google Shape;478;p9"/>
          <p:cNvSpPr/>
          <p:nvPr/>
        </p:nvSpPr>
        <p:spPr>
          <a:xfrm rot="5400000">
            <a:off x="666159" y="3132268"/>
            <a:ext cx="1577138" cy="2909454"/>
          </a:xfrm>
          <a:prstGeom prst="round2SameRect">
            <a:avLst>
              <a:gd fmla="val 15290" name="adj1"/>
              <a:gd fmla="val 0" name="adj2"/>
            </a:avLst>
          </a:prstGeom>
          <a:solidFill>
            <a:srgbClr val="4294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9"/>
          <p:cNvSpPr txBox="1"/>
          <p:nvPr/>
        </p:nvSpPr>
        <p:spPr>
          <a:xfrm>
            <a:off x="504092" y="3846855"/>
            <a:ext cx="2276189" cy="135088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fr-FR" sz="1400">
                <a:solidFill>
                  <a:schemeClr val="lt1"/>
                </a:solidFill>
                <a:latin typeface="Arial"/>
                <a:ea typeface="Arial"/>
                <a:cs typeface="Arial"/>
                <a:sym typeface="Arial"/>
              </a:rPr>
              <a:t>Nous personnalisons </a:t>
            </a:r>
            <a:r>
              <a:rPr b="1" lang="fr-FR" sz="1400">
                <a:solidFill>
                  <a:schemeClr val="lt1"/>
                </a:solidFill>
                <a:latin typeface="Arial"/>
                <a:ea typeface="Arial"/>
                <a:cs typeface="Arial"/>
                <a:sym typeface="Arial"/>
              </a:rPr>
              <a:t>votre application mobile</a:t>
            </a:r>
            <a:r>
              <a:rPr lang="fr-FR" sz="1400">
                <a:solidFill>
                  <a:schemeClr val="lt1"/>
                </a:solidFill>
                <a:latin typeface="Arial"/>
                <a:ea typeface="Arial"/>
                <a:cs typeface="Arial"/>
                <a:sym typeface="Arial"/>
              </a:rPr>
              <a:t> à l’</a:t>
            </a:r>
            <a:r>
              <a:rPr b="1" lang="fr-FR" sz="1400">
                <a:solidFill>
                  <a:schemeClr val="lt1"/>
                </a:solidFill>
                <a:latin typeface="Arial"/>
                <a:ea typeface="Arial"/>
                <a:cs typeface="Arial"/>
                <a:sym typeface="Arial"/>
              </a:rPr>
              <a:t>image de votre entreprise</a:t>
            </a:r>
            <a:r>
              <a:rPr lang="fr-FR" sz="1400">
                <a:solidFill>
                  <a:schemeClr val="lt1"/>
                </a:solidFill>
                <a:latin typeface="Arial"/>
                <a:ea typeface="Arial"/>
                <a:cs typeface="Arial"/>
                <a:sym typeface="Arial"/>
              </a:rPr>
              <a:t>.</a:t>
            </a:r>
            <a:endParaRPr sz="1400">
              <a:solidFill>
                <a:schemeClr val="lt1"/>
              </a:solidFill>
              <a:latin typeface="Calibri"/>
              <a:ea typeface="Calibri"/>
              <a:cs typeface="Calibri"/>
              <a:sym typeface="Calibri"/>
            </a:endParaRPr>
          </a:p>
        </p:txBody>
      </p:sp>
      <p:grpSp>
        <p:nvGrpSpPr>
          <p:cNvPr id="480" name="Google Shape;480;p9"/>
          <p:cNvGrpSpPr/>
          <p:nvPr/>
        </p:nvGrpSpPr>
        <p:grpSpPr>
          <a:xfrm>
            <a:off x="3694546" y="1813232"/>
            <a:ext cx="8394158" cy="3613452"/>
            <a:chOff x="142121" y="1057006"/>
            <a:chExt cx="11789564" cy="4904261"/>
          </a:xfrm>
        </p:grpSpPr>
        <p:grpSp>
          <p:nvGrpSpPr>
            <p:cNvPr id="481" name="Google Shape;481;p9"/>
            <p:cNvGrpSpPr/>
            <p:nvPr/>
          </p:nvGrpSpPr>
          <p:grpSpPr>
            <a:xfrm>
              <a:off x="9608300" y="1057006"/>
              <a:ext cx="2323385" cy="4904261"/>
              <a:chOff x="4996427" y="1297927"/>
              <a:chExt cx="2323385" cy="4904261"/>
            </a:xfrm>
          </p:grpSpPr>
          <p:grpSp>
            <p:nvGrpSpPr>
              <p:cNvPr id="482" name="Google Shape;482;p9"/>
              <p:cNvGrpSpPr/>
              <p:nvPr/>
            </p:nvGrpSpPr>
            <p:grpSpPr>
              <a:xfrm>
                <a:off x="4996427" y="1297927"/>
                <a:ext cx="2323385" cy="4904261"/>
                <a:chOff x="4742586" y="1551692"/>
                <a:chExt cx="2097248" cy="4429387"/>
              </a:xfrm>
            </p:grpSpPr>
            <p:pic>
              <p:nvPicPr>
                <p:cNvPr descr="Logicom | Smartphone Le Prime" id="483" name="Google Shape;483;p9"/>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484" name="Google Shape;484;p9"/>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85" name="Google Shape;485;p9"/>
              <p:cNvPicPr preferRelativeResize="0"/>
              <p:nvPr/>
            </p:nvPicPr>
            <p:blipFill rotWithShape="1">
              <a:blip r:embed="rId4">
                <a:alphaModFix/>
              </a:blip>
              <a:srcRect b="0" l="0" r="0" t="0"/>
              <a:stretch/>
            </p:blipFill>
            <p:spPr>
              <a:xfrm>
                <a:off x="5131680" y="1670598"/>
                <a:ext cx="2058472" cy="4158914"/>
              </a:xfrm>
              <a:prstGeom prst="rect">
                <a:avLst/>
              </a:prstGeom>
              <a:noFill/>
              <a:ln>
                <a:noFill/>
              </a:ln>
            </p:spPr>
          </p:pic>
        </p:grpSp>
        <p:grpSp>
          <p:nvGrpSpPr>
            <p:cNvPr id="486" name="Google Shape;486;p9"/>
            <p:cNvGrpSpPr/>
            <p:nvPr/>
          </p:nvGrpSpPr>
          <p:grpSpPr>
            <a:xfrm>
              <a:off x="7241756" y="1057006"/>
              <a:ext cx="2323385" cy="4904261"/>
              <a:chOff x="4999174" y="1297927"/>
              <a:chExt cx="2323385" cy="4904261"/>
            </a:xfrm>
          </p:grpSpPr>
          <p:grpSp>
            <p:nvGrpSpPr>
              <p:cNvPr id="487" name="Google Shape;487;p9"/>
              <p:cNvGrpSpPr/>
              <p:nvPr/>
            </p:nvGrpSpPr>
            <p:grpSpPr>
              <a:xfrm>
                <a:off x="4999174" y="1297927"/>
                <a:ext cx="2323385" cy="4904261"/>
                <a:chOff x="4742586" y="1551692"/>
                <a:chExt cx="2097248" cy="4429387"/>
              </a:xfrm>
            </p:grpSpPr>
            <p:pic>
              <p:nvPicPr>
                <p:cNvPr descr="Logicom | Smartphone Le Prime" id="488" name="Google Shape;488;p9"/>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489" name="Google Shape;489;p9"/>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90" name="Google Shape;490;p9"/>
              <p:cNvGrpSpPr/>
              <p:nvPr/>
            </p:nvGrpSpPr>
            <p:grpSpPr>
              <a:xfrm>
                <a:off x="5135923" y="1659321"/>
                <a:ext cx="2066041" cy="4158915"/>
                <a:chOff x="5135923" y="1659321"/>
                <a:chExt cx="2066041" cy="4158915"/>
              </a:xfrm>
            </p:grpSpPr>
            <p:sp>
              <p:nvSpPr>
                <p:cNvPr id="491" name="Google Shape;491;p9"/>
                <p:cNvSpPr/>
                <p:nvPr/>
              </p:nvSpPr>
              <p:spPr>
                <a:xfrm>
                  <a:off x="5936101" y="1753632"/>
                  <a:ext cx="1124838" cy="184381"/>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sp>
              <p:nvSpPr>
                <p:cNvPr id="492" name="Google Shape;492;p9"/>
                <p:cNvSpPr/>
                <p:nvPr/>
              </p:nvSpPr>
              <p:spPr>
                <a:xfrm>
                  <a:off x="5135923" y="1662915"/>
                  <a:ext cx="2046301" cy="35373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93" name="Google Shape;493;p9"/>
                <p:cNvPicPr preferRelativeResize="0"/>
                <p:nvPr/>
              </p:nvPicPr>
              <p:blipFill rotWithShape="1">
                <a:blip r:embed="rId5">
                  <a:alphaModFix/>
                </a:blip>
                <a:srcRect b="0" l="0" r="0" t="0"/>
                <a:stretch/>
              </p:blipFill>
              <p:spPr>
                <a:xfrm>
                  <a:off x="5135923" y="1659321"/>
                  <a:ext cx="2066041" cy="4158915"/>
                </a:xfrm>
                <a:prstGeom prst="rect">
                  <a:avLst/>
                </a:prstGeom>
                <a:noFill/>
                <a:ln>
                  <a:noFill/>
                </a:ln>
              </p:spPr>
            </p:pic>
            <p:sp>
              <p:nvSpPr>
                <p:cNvPr id="494" name="Google Shape;494;p9"/>
                <p:cNvSpPr/>
                <p:nvPr/>
              </p:nvSpPr>
              <p:spPr>
                <a:xfrm>
                  <a:off x="5767754" y="1713177"/>
                  <a:ext cx="757333" cy="224836"/>
                </a:xfrm>
                <a:prstGeom prst="rect">
                  <a:avLst/>
                </a:prstGeom>
                <a:solidFill>
                  <a:srgbClr val="1A27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9"/>
                <p:cNvSpPr/>
                <p:nvPr/>
              </p:nvSpPr>
              <p:spPr>
                <a:xfrm>
                  <a:off x="5708436" y="1762558"/>
                  <a:ext cx="1015357" cy="166528"/>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sp>
              <p:nvSpPr>
                <p:cNvPr id="496" name="Google Shape;496;p9"/>
                <p:cNvSpPr/>
                <p:nvPr/>
              </p:nvSpPr>
              <p:spPr>
                <a:xfrm>
                  <a:off x="5495278" y="5299969"/>
                  <a:ext cx="1228515" cy="49394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97" name="Google Shape;497;p9"/>
                <p:cNvGrpSpPr/>
                <p:nvPr/>
              </p:nvGrpSpPr>
              <p:grpSpPr>
                <a:xfrm>
                  <a:off x="5529256" y="5457339"/>
                  <a:ext cx="1279374" cy="205468"/>
                  <a:chOff x="2137665" y="5554645"/>
                  <a:chExt cx="1727644" cy="263591"/>
                </a:xfrm>
              </p:grpSpPr>
              <p:pic>
                <p:nvPicPr>
                  <p:cNvPr descr="Twitter-icon-horizontal - ICCA" id="498" name="Google Shape;498;p9"/>
                  <p:cNvPicPr preferRelativeResize="0"/>
                  <p:nvPr/>
                </p:nvPicPr>
                <p:blipFill rotWithShape="1">
                  <a:blip r:embed="rId6">
                    <a:alphaModFix/>
                  </a:blip>
                  <a:srcRect b="2151" l="0" r="8440" t="0"/>
                  <a:stretch/>
                </p:blipFill>
                <p:spPr>
                  <a:xfrm>
                    <a:off x="2137665" y="5567423"/>
                    <a:ext cx="334687" cy="238034"/>
                  </a:xfrm>
                  <a:prstGeom prst="rect">
                    <a:avLst/>
                  </a:prstGeom>
                  <a:noFill/>
                  <a:ln>
                    <a:noFill/>
                  </a:ln>
                </p:spPr>
              </p:pic>
              <p:pic>
                <p:nvPicPr>
                  <p:cNvPr id="499" name="Google Shape;499;p9"/>
                  <p:cNvPicPr preferRelativeResize="0"/>
                  <p:nvPr/>
                </p:nvPicPr>
                <p:blipFill rotWithShape="1">
                  <a:blip r:embed="rId7">
                    <a:alphaModFix/>
                  </a:blip>
                  <a:srcRect b="0" l="0" r="0" t="0"/>
                  <a:stretch/>
                </p:blipFill>
                <p:spPr>
                  <a:xfrm>
                    <a:off x="2525674" y="5554645"/>
                    <a:ext cx="274808" cy="263591"/>
                  </a:xfrm>
                  <a:prstGeom prst="rect">
                    <a:avLst/>
                  </a:prstGeom>
                  <a:noFill/>
                  <a:ln>
                    <a:noFill/>
                  </a:ln>
                </p:spPr>
              </p:pic>
              <p:pic>
                <p:nvPicPr>
                  <p:cNvPr id="500" name="Google Shape;500;p9"/>
                  <p:cNvPicPr preferRelativeResize="0"/>
                  <p:nvPr/>
                </p:nvPicPr>
                <p:blipFill rotWithShape="1">
                  <a:blip r:embed="rId8">
                    <a:alphaModFix/>
                  </a:blip>
                  <a:srcRect b="0" l="0" r="0" t="0"/>
                  <a:stretch/>
                </p:blipFill>
                <p:spPr>
                  <a:xfrm>
                    <a:off x="2871560" y="5564806"/>
                    <a:ext cx="243268" cy="243268"/>
                  </a:xfrm>
                  <a:prstGeom prst="rect">
                    <a:avLst/>
                  </a:prstGeom>
                  <a:noFill/>
                  <a:ln>
                    <a:noFill/>
                  </a:ln>
                </p:spPr>
              </p:pic>
              <p:pic>
                <p:nvPicPr>
                  <p:cNvPr descr="LinkedIn-icon - Plainwater" id="501" name="Google Shape;501;p9"/>
                  <p:cNvPicPr preferRelativeResize="0"/>
                  <p:nvPr/>
                </p:nvPicPr>
                <p:blipFill rotWithShape="1">
                  <a:blip r:embed="rId9">
                    <a:alphaModFix/>
                  </a:blip>
                  <a:srcRect b="0" l="0" r="0" t="0"/>
                  <a:stretch/>
                </p:blipFill>
                <p:spPr>
                  <a:xfrm>
                    <a:off x="3221418" y="5571847"/>
                    <a:ext cx="229186" cy="229186"/>
                  </a:xfrm>
                  <a:prstGeom prst="rect">
                    <a:avLst/>
                  </a:prstGeom>
                  <a:noFill/>
                  <a:ln>
                    <a:noFill/>
                  </a:ln>
                </p:spPr>
              </p:pic>
              <p:pic>
                <p:nvPicPr>
                  <p:cNvPr descr="ravens vs cowboys-Seattle Sounders: [Download 41+] High Resolution ..." id="502" name="Google Shape;502;p9"/>
                  <p:cNvPicPr preferRelativeResize="0"/>
                  <p:nvPr/>
                </p:nvPicPr>
                <p:blipFill rotWithShape="1">
                  <a:blip r:embed="rId10">
                    <a:alphaModFix/>
                  </a:blip>
                  <a:srcRect b="19764" l="8042" r="6994" t="20964"/>
                  <a:stretch/>
                </p:blipFill>
                <p:spPr>
                  <a:xfrm>
                    <a:off x="3557195" y="5578966"/>
                    <a:ext cx="308114" cy="214948"/>
                  </a:xfrm>
                  <a:prstGeom prst="rect">
                    <a:avLst/>
                  </a:prstGeom>
                  <a:noFill/>
                  <a:ln>
                    <a:noFill/>
                  </a:ln>
                </p:spPr>
              </p:pic>
            </p:grpSp>
          </p:grpSp>
        </p:grpSp>
        <p:grpSp>
          <p:nvGrpSpPr>
            <p:cNvPr id="503" name="Google Shape;503;p9"/>
            <p:cNvGrpSpPr/>
            <p:nvPr/>
          </p:nvGrpSpPr>
          <p:grpSpPr>
            <a:xfrm>
              <a:off x="4875211" y="1057006"/>
              <a:ext cx="2323385" cy="4904261"/>
              <a:chOff x="4999174" y="1297927"/>
              <a:chExt cx="2323385" cy="4904261"/>
            </a:xfrm>
          </p:grpSpPr>
          <p:grpSp>
            <p:nvGrpSpPr>
              <p:cNvPr id="504" name="Google Shape;504;p9"/>
              <p:cNvGrpSpPr/>
              <p:nvPr/>
            </p:nvGrpSpPr>
            <p:grpSpPr>
              <a:xfrm>
                <a:off x="4999174" y="1297927"/>
                <a:ext cx="2323385" cy="4904261"/>
                <a:chOff x="4742586" y="1551692"/>
                <a:chExt cx="2097248" cy="4429387"/>
              </a:xfrm>
            </p:grpSpPr>
            <p:pic>
              <p:nvPicPr>
                <p:cNvPr descr="Logicom | Smartphone Le Prime" id="505" name="Google Shape;505;p9"/>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506" name="Google Shape;506;p9"/>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07" name="Google Shape;507;p9"/>
              <p:cNvGrpSpPr/>
              <p:nvPr/>
            </p:nvGrpSpPr>
            <p:grpSpPr>
              <a:xfrm>
                <a:off x="5113097" y="1662915"/>
                <a:ext cx="2141088" cy="4166599"/>
                <a:chOff x="5113097" y="1662915"/>
                <a:chExt cx="2141088" cy="4166599"/>
              </a:xfrm>
            </p:grpSpPr>
            <p:sp>
              <p:nvSpPr>
                <p:cNvPr id="508" name="Google Shape;508;p9"/>
                <p:cNvSpPr/>
                <p:nvPr/>
              </p:nvSpPr>
              <p:spPr>
                <a:xfrm>
                  <a:off x="5124933" y="5205345"/>
                  <a:ext cx="2049887" cy="541715"/>
                </a:xfrm>
                <a:prstGeom prst="rect">
                  <a:avLst/>
                </a:prstGeom>
                <a:solidFill>
                  <a:srgbClr val="0916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09" name="Google Shape;509;p9"/>
                <p:cNvPicPr preferRelativeResize="0"/>
                <p:nvPr/>
              </p:nvPicPr>
              <p:blipFill rotWithShape="1">
                <a:blip r:embed="rId11">
                  <a:alphaModFix/>
                </a:blip>
                <a:srcRect b="0" l="0" r="0" t="0"/>
                <a:stretch/>
              </p:blipFill>
              <p:spPr>
                <a:xfrm>
                  <a:off x="5167722" y="1958054"/>
                  <a:ext cx="2007099" cy="1453910"/>
                </a:xfrm>
                <a:prstGeom prst="rect">
                  <a:avLst/>
                </a:prstGeom>
                <a:noFill/>
                <a:ln>
                  <a:noFill/>
                </a:ln>
              </p:spPr>
            </p:pic>
            <p:sp>
              <p:nvSpPr>
                <p:cNvPr id="510" name="Google Shape;510;p9"/>
                <p:cNvSpPr/>
                <p:nvPr/>
              </p:nvSpPr>
              <p:spPr>
                <a:xfrm>
                  <a:off x="5936101" y="1753632"/>
                  <a:ext cx="1124838" cy="184381"/>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cxnSp>
              <p:nvCxnSpPr>
                <p:cNvPr id="511" name="Google Shape;511;p9"/>
                <p:cNvCxnSpPr/>
                <p:nvPr/>
              </p:nvCxnSpPr>
              <p:spPr>
                <a:xfrm rot="10800000">
                  <a:off x="5216441" y="1769453"/>
                  <a:ext cx="158281" cy="0"/>
                </a:xfrm>
                <a:prstGeom prst="straightConnector1">
                  <a:avLst/>
                </a:prstGeom>
                <a:noFill/>
                <a:ln cap="flat" cmpd="sng" w="9525">
                  <a:solidFill>
                    <a:schemeClr val="accent1"/>
                  </a:solidFill>
                  <a:prstDash val="solid"/>
                  <a:miter lim="800000"/>
                  <a:headEnd len="sm" w="sm" type="none"/>
                  <a:tailEnd len="sm" w="sm" type="none"/>
                </a:ln>
              </p:spPr>
            </p:cxnSp>
            <p:cxnSp>
              <p:nvCxnSpPr>
                <p:cNvPr id="512" name="Google Shape;512;p9"/>
                <p:cNvCxnSpPr/>
                <p:nvPr/>
              </p:nvCxnSpPr>
              <p:spPr>
                <a:xfrm rot="10800000">
                  <a:off x="5216441" y="1807625"/>
                  <a:ext cx="158281" cy="0"/>
                </a:xfrm>
                <a:prstGeom prst="straightConnector1">
                  <a:avLst/>
                </a:prstGeom>
                <a:noFill/>
                <a:ln cap="flat" cmpd="sng" w="9525">
                  <a:solidFill>
                    <a:schemeClr val="accent1"/>
                  </a:solidFill>
                  <a:prstDash val="solid"/>
                  <a:miter lim="800000"/>
                  <a:headEnd len="sm" w="sm" type="none"/>
                  <a:tailEnd len="sm" w="sm" type="none"/>
                </a:ln>
              </p:spPr>
            </p:cxnSp>
            <p:cxnSp>
              <p:nvCxnSpPr>
                <p:cNvPr id="513" name="Google Shape;513;p9"/>
                <p:cNvCxnSpPr/>
                <p:nvPr/>
              </p:nvCxnSpPr>
              <p:spPr>
                <a:xfrm rot="10800000">
                  <a:off x="5216441" y="1845798"/>
                  <a:ext cx="158281" cy="0"/>
                </a:xfrm>
                <a:prstGeom prst="straightConnector1">
                  <a:avLst/>
                </a:prstGeom>
                <a:noFill/>
                <a:ln cap="flat" cmpd="sng" w="9525">
                  <a:solidFill>
                    <a:schemeClr val="accent1"/>
                  </a:solidFill>
                  <a:prstDash val="solid"/>
                  <a:miter lim="800000"/>
                  <a:headEnd len="sm" w="sm" type="none"/>
                  <a:tailEnd len="sm" w="sm" type="none"/>
                </a:ln>
              </p:spPr>
            </p:cxnSp>
            <p:cxnSp>
              <p:nvCxnSpPr>
                <p:cNvPr id="514" name="Google Shape;514;p9"/>
                <p:cNvCxnSpPr/>
                <p:nvPr/>
              </p:nvCxnSpPr>
              <p:spPr>
                <a:xfrm rot="10800000">
                  <a:off x="5281389" y="3458804"/>
                  <a:ext cx="1765359" cy="0"/>
                </a:xfrm>
                <a:prstGeom prst="straightConnector1">
                  <a:avLst/>
                </a:prstGeom>
                <a:noFill/>
                <a:ln cap="flat" cmpd="sng" w="9525">
                  <a:solidFill>
                    <a:schemeClr val="accent1"/>
                  </a:solidFill>
                  <a:prstDash val="solid"/>
                  <a:miter lim="800000"/>
                  <a:headEnd len="sm" w="sm" type="none"/>
                  <a:tailEnd len="sm" w="sm" type="none"/>
                </a:ln>
              </p:spPr>
            </p:cxnSp>
            <p:cxnSp>
              <p:nvCxnSpPr>
                <p:cNvPr id="515" name="Google Shape;515;p9"/>
                <p:cNvCxnSpPr/>
                <p:nvPr/>
              </p:nvCxnSpPr>
              <p:spPr>
                <a:xfrm rot="10800000">
                  <a:off x="5281389" y="4225555"/>
                  <a:ext cx="1765359" cy="0"/>
                </a:xfrm>
                <a:prstGeom prst="straightConnector1">
                  <a:avLst/>
                </a:prstGeom>
                <a:noFill/>
                <a:ln cap="flat" cmpd="sng" w="9525">
                  <a:solidFill>
                    <a:srgbClr val="F2F2F2"/>
                  </a:solidFill>
                  <a:prstDash val="solid"/>
                  <a:miter lim="800000"/>
                  <a:headEnd len="sm" w="sm" type="none"/>
                  <a:tailEnd len="sm" w="sm" type="none"/>
                </a:ln>
              </p:spPr>
            </p:cxnSp>
            <p:cxnSp>
              <p:nvCxnSpPr>
                <p:cNvPr id="516" name="Google Shape;516;p9"/>
                <p:cNvCxnSpPr/>
                <p:nvPr/>
              </p:nvCxnSpPr>
              <p:spPr>
                <a:xfrm rot="10800000">
                  <a:off x="5281389" y="4992305"/>
                  <a:ext cx="1765359" cy="0"/>
                </a:xfrm>
                <a:prstGeom prst="straightConnector1">
                  <a:avLst/>
                </a:prstGeom>
                <a:noFill/>
                <a:ln cap="flat" cmpd="sng" w="9525">
                  <a:solidFill>
                    <a:srgbClr val="F2F2F2"/>
                  </a:solidFill>
                  <a:prstDash val="solid"/>
                  <a:miter lim="800000"/>
                  <a:headEnd len="sm" w="sm" type="none"/>
                  <a:tailEnd len="sm" w="sm" type="none"/>
                </a:ln>
              </p:spPr>
            </p:cxnSp>
            <p:cxnSp>
              <p:nvCxnSpPr>
                <p:cNvPr id="517" name="Google Shape;517;p9"/>
                <p:cNvCxnSpPr/>
                <p:nvPr/>
              </p:nvCxnSpPr>
              <p:spPr>
                <a:xfrm rot="10800000">
                  <a:off x="5281389" y="5759055"/>
                  <a:ext cx="1765359" cy="0"/>
                </a:xfrm>
                <a:prstGeom prst="straightConnector1">
                  <a:avLst/>
                </a:prstGeom>
                <a:noFill/>
                <a:ln cap="flat" cmpd="sng" w="9525">
                  <a:solidFill>
                    <a:schemeClr val="accent1"/>
                  </a:solidFill>
                  <a:prstDash val="solid"/>
                  <a:miter lim="800000"/>
                  <a:headEnd len="sm" w="sm" type="none"/>
                  <a:tailEnd len="sm" w="sm" type="none"/>
                </a:ln>
              </p:spPr>
            </p:cxnSp>
            <p:cxnSp>
              <p:nvCxnSpPr>
                <p:cNvPr id="518" name="Google Shape;518;p9"/>
                <p:cNvCxnSpPr>
                  <a:stCxn id="506" idx="2"/>
                </p:cNvCxnSpPr>
                <p:nvPr/>
              </p:nvCxnSpPr>
              <p:spPr>
                <a:xfrm rot="10800000">
                  <a:off x="6160867" y="3458914"/>
                  <a:ext cx="0" cy="2370600"/>
                </a:xfrm>
                <a:prstGeom prst="straightConnector1">
                  <a:avLst/>
                </a:prstGeom>
                <a:noFill/>
                <a:ln cap="flat" cmpd="sng" w="9525">
                  <a:solidFill>
                    <a:srgbClr val="F2F2F2"/>
                  </a:solidFill>
                  <a:prstDash val="solid"/>
                  <a:miter lim="800000"/>
                  <a:headEnd len="sm" w="sm" type="none"/>
                  <a:tailEnd len="sm" w="sm" type="none"/>
                </a:ln>
              </p:spPr>
            </p:cxnSp>
            <p:pic>
              <p:nvPicPr>
                <p:cNvPr descr="Icon&#10;&#10;Description automatically generated" id="519" name="Google Shape;519;p9"/>
                <p:cNvPicPr preferRelativeResize="0"/>
                <p:nvPr/>
              </p:nvPicPr>
              <p:blipFill rotWithShape="1">
                <a:blip r:embed="rId12">
                  <a:alphaModFix/>
                </a:blip>
                <a:srcRect b="0" l="0" r="0" t="0"/>
                <a:stretch/>
              </p:blipFill>
              <p:spPr>
                <a:xfrm>
                  <a:off x="5482488" y="3551528"/>
                  <a:ext cx="420624" cy="371883"/>
                </a:xfrm>
                <a:prstGeom prst="rect">
                  <a:avLst/>
                </a:prstGeom>
                <a:noFill/>
                <a:ln>
                  <a:noFill/>
                </a:ln>
              </p:spPr>
            </p:pic>
            <p:sp>
              <p:nvSpPr>
                <p:cNvPr id="520" name="Google Shape;520;p9"/>
                <p:cNvSpPr txBox="1"/>
                <p:nvPr/>
              </p:nvSpPr>
              <p:spPr>
                <a:xfrm>
                  <a:off x="5269256" y="3857074"/>
                  <a:ext cx="847089" cy="238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Ma semaine</a:t>
                  </a:r>
                  <a:endParaRPr/>
                </a:p>
              </p:txBody>
            </p:sp>
            <p:pic>
              <p:nvPicPr>
                <p:cNvPr descr="Collaboration icon - GSI Health" id="521" name="Google Shape;521;p9"/>
                <p:cNvPicPr preferRelativeResize="0"/>
                <p:nvPr/>
              </p:nvPicPr>
              <p:blipFill rotWithShape="1">
                <a:blip r:embed="rId13">
                  <a:alphaModFix/>
                </a:blip>
                <a:srcRect b="0" l="0" r="0" t="0"/>
                <a:stretch/>
              </p:blipFill>
              <p:spPr>
                <a:xfrm>
                  <a:off x="6500919" y="4308030"/>
                  <a:ext cx="347126" cy="346933"/>
                </a:xfrm>
                <a:prstGeom prst="rect">
                  <a:avLst/>
                </a:prstGeom>
                <a:noFill/>
                <a:ln>
                  <a:noFill/>
                </a:ln>
              </p:spPr>
            </p:pic>
            <p:sp>
              <p:nvSpPr>
                <p:cNvPr id="522" name="Google Shape;522;p9"/>
                <p:cNvSpPr txBox="1"/>
                <p:nvPr/>
              </p:nvSpPr>
              <p:spPr>
                <a:xfrm>
                  <a:off x="6094779" y="4668695"/>
                  <a:ext cx="1159406"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Mes réservations</a:t>
                  </a:r>
                  <a:endParaRPr/>
                </a:p>
              </p:txBody>
            </p:sp>
            <p:pic>
              <p:nvPicPr>
                <p:cNvPr descr="Icon&#10;&#10;Description automatically generated" id="523" name="Google Shape;523;p9"/>
                <p:cNvPicPr preferRelativeResize="0"/>
                <p:nvPr/>
              </p:nvPicPr>
              <p:blipFill rotWithShape="1">
                <a:blip r:embed="rId14">
                  <a:alphaModFix/>
                </a:blip>
                <a:srcRect b="0" l="0" r="0" t="0"/>
                <a:stretch/>
              </p:blipFill>
              <p:spPr>
                <a:xfrm>
                  <a:off x="6492120" y="3575142"/>
                  <a:ext cx="364726" cy="324654"/>
                </a:xfrm>
                <a:prstGeom prst="rect">
                  <a:avLst/>
                </a:prstGeom>
                <a:noFill/>
                <a:ln>
                  <a:noFill/>
                </a:ln>
              </p:spPr>
            </p:pic>
            <p:sp>
              <p:nvSpPr>
                <p:cNvPr id="524" name="Google Shape;524;p9"/>
                <p:cNvSpPr txBox="1"/>
                <p:nvPr/>
              </p:nvSpPr>
              <p:spPr>
                <a:xfrm>
                  <a:off x="6158708" y="3857074"/>
                  <a:ext cx="1031547" cy="238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Plans interactifs</a:t>
                  </a:r>
                  <a:endParaRPr/>
                </a:p>
              </p:txBody>
            </p:sp>
            <p:pic>
              <p:nvPicPr>
                <p:cNvPr descr="Info Information Circle Button Svg Png Icon Free Download (#447841 ..." id="525" name="Google Shape;525;p9"/>
                <p:cNvPicPr preferRelativeResize="0"/>
                <p:nvPr/>
              </p:nvPicPr>
              <p:blipFill rotWithShape="1">
                <a:blip r:embed="rId15">
                  <a:alphaModFix/>
                </a:blip>
                <a:srcRect b="0" l="0" r="0" t="0"/>
                <a:stretch/>
              </p:blipFill>
              <p:spPr>
                <a:xfrm>
                  <a:off x="6545541" y="5098394"/>
                  <a:ext cx="257883" cy="258419"/>
                </a:xfrm>
                <a:prstGeom prst="rect">
                  <a:avLst/>
                </a:prstGeom>
                <a:noFill/>
                <a:ln>
                  <a:noFill/>
                </a:ln>
              </p:spPr>
            </p:pic>
            <p:sp>
              <p:nvSpPr>
                <p:cNvPr id="526" name="Google Shape;526;p9"/>
                <p:cNvSpPr txBox="1"/>
                <p:nvPr/>
              </p:nvSpPr>
              <p:spPr>
                <a:xfrm>
                  <a:off x="6280082" y="5356891"/>
                  <a:ext cx="788802" cy="2385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Infos</a:t>
                  </a:r>
                  <a:endParaRPr/>
                </a:p>
              </p:txBody>
            </p:sp>
            <p:pic>
              <p:nvPicPr>
                <p:cNvPr descr="Qr code&#10;&#10;Description automatically generated" id="527" name="Google Shape;527;p9"/>
                <p:cNvPicPr preferRelativeResize="0"/>
                <p:nvPr/>
              </p:nvPicPr>
              <p:blipFill rotWithShape="1">
                <a:blip r:embed="rId16">
                  <a:alphaModFix/>
                </a:blip>
                <a:srcRect b="0" l="0" r="0" t="0"/>
                <a:stretch/>
              </p:blipFill>
              <p:spPr>
                <a:xfrm>
                  <a:off x="5552456" y="5087337"/>
                  <a:ext cx="280688" cy="280532"/>
                </a:xfrm>
                <a:prstGeom prst="rect">
                  <a:avLst/>
                </a:prstGeom>
                <a:noFill/>
                <a:ln>
                  <a:noFill/>
                </a:ln>
              </p:spPr>
            </p:pic>
            <p:sp>
              <p:nvSpPr>
                <p:cNvPr id="528" name="Google Shape;528;p9"/>
                <p:cNvSpPr txBox="1"/>
                <p:nvPr/>
              </p:nvSpPr>
              <p:spPr>
                <a:xfrm>
                  <a:off x="5205361" y="5356891"/>
                  <a:ext cx="974879" cy="238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2D3243"/>
                      </a:solidFill>
                      <a:latin typeface="Arial"/>
                      <a:ea typeface="Arial"/>
                      <a:cs typeface="Arial"/>
                      <a:sym typeface="Arial"/>
                    </a:rPr>
                    <a:t>Scan QR Code</a:t>
                  </a:r>
                  <a:endParaRPr/>
                </a:p>
              </p:txBody>
            </p:sp>
            <p:pic>
              <p:nvPicPr>
                <p:cNvPr descr="Two Persons Talking Sharing Sitting On A Table - Two People Meeting ..." id="529" name="Google Shape;529;p9"/>
                <p:cNvPicPr preferRelativeResize="0"/>
                <p:nvPr/>
              </p:nvPicPr>
              <p:blipFill rotWithShape="1">
                <a:blip r:embed="rId17">
                  <a:alphaModFix/>
                </a:blip>
                <a:srcRect b="0" l="0" r="0" t="0"/>
                <a:stretch/>
              </p:blipFill>
              <p:spPr>
                <a:xfrm>
                  <a:off x="5545956" y="4308835"/>
                  <a:ext cx="293689" cy="345324"/>
                </a:xfrm>
                <a:prstGeom prst="rect">
                  <a:avLst/>
                </a:prstGeom>
                <a:noFill/>
                <a:ln>
                  <a:noFill/>
                </a:ln>
              </p:spPr>
            </p:pic>
            <p:sp>
              <p:nvSpPr>
                <p:cNvPr id="530" name="Google Shape;530;p9"/>
                <p:cNvSpPr txBox="1"/>
                <p:nvPr/>
              </p:nvSpPr>
              <p:spPr>
                <a:xfrm>
                  <a:off x="5113097" y="4668695"/>
                  <a:ext cx="1159406" cy="2385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800">
                      <a:solidFill>
                        <a:srgbClr val="2D3243"/>
                      </a:solidFill>
                      <a:latin typeface="Arial"/>
                      <a:ea typeface="Arial"/>
                      <a:cs typeface="Arial"/>
                      <a:sym typeface="Arial"/>
                    </a:rPr>
                    <a:t>Réserver</a:t>
                  </a:r>
                  <a:endParaRPr/>
                </a:p>
              </p:txBody>
            </p:sp>
            <p:pic>
              <p:nvPicPr>
                <p:cNvPr id="531" name="Google Shape;531;p9"/>
                <p:cNvPicPr preferRelativeResize="0"/>
                <p:nvPr/>
              </p:nvPicPr>
              <p:blipFill rotWithShape="1">
                <a:blip r:embed="rId18">
                  <a:alphaModFix/>
                </a:blip>
                <a:srcRect b="0" l="0" r="0" t="0"/>
                <a:stretch/>
              </p:blipFill>
              <p:spPr>
                <a:xfrm>
                  <a:off x="5140021" y="1662915"/>
                  <a:ext cx="2042203" cy="4166599"/>
                </a:xfrm>
                <a:prstGeom prst="rect">
                  <a:avLst/>
                </a:prstGeom>
                <a:noFill/>
                <a:ln cap="flat" cmpd="sng" w="9525">
                  <a:solidFill>
                    <a:srgbClr val="D0CECE"/>
                  </a:solidFill>
                  <a:prstDash val="solid"/>
                  <a:round/>
                  <a:headEnd len="sm" w="sm" type="none"/>
                  <a:tailEnd len="sm" w="sm" type="none"/>
                </a:ln>
              </p:spPr>
            </p:pic>
            <p:sp>
              <p:nvSpPr>
                <p:cNvPr id="532" name="Google Shape;532;p9"/>
                <p:cNvSpPr/>
                <p:nvPr/>
              </p:nvSpPr>
              <p:spPr>
                <a:xfrm>
                  <a:off x="5135923" y="1662915"/>
                  <a:ext cx="2046301" cy="35373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33" name="Google Shape;533;p9"/>
                <p:cNvGrpSpPr/>
                <p:nvPr/>
              </p:nvGrpSpPr>
              <p:grpSpPr>
                <a:xfrm>
                  <a:off x="5224144" y="1794867"/>
                  <a:ext cx="142875" cy="68952"/>
                  <a:chOff x="618153" y="2265595"/>
                  <a:chExt cx="142875" cy="68952"/>
                </a:xfrm>
              </p:grpSpPr>
              <p:cxnSp>
                <p:nvCxnSpPr>
                  <p:cNvPr id="534" name="Google Shape;534;p9"/>
                  <p:cNvCxnSpPr/>
                  <p:nvPr/>
                </p:nvCxnSpPr>
                <p:spPr>
                  <a:xfrm rot="10800000">
                    <a:off x="618153" y="2265595"/>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535" name="Google Shape;535;p9"/>
                  <p:cNvCxnSpPr/>
                  <p:nvPr/>
                </p:nvCxnSpPr>
                <p:spPr>
                  <a:xfrm rot="10800000">
                    <a:off x="618153" y="2303694"/>
                    <a:ext cx="142875" cy="0"/>
                  </a:xfrm>
                  <a:prstGeom prst="straightConnector1">
                    <a:avLst/>
                  </a:prstGeom>
                  <a:noFill/>
                  <a:ln cap="flat" cmpd="sng" w="9525">
                    <a:solidFill>
                      <a:schemeClr val="accent1"/>
                    </a:solidFill>
                    <a:prstDash val="solid"/>
                    <a:miter lim="800000"/>
                    <a:headEnd len="sm" w="sm" type="none"/>
                    <a:tailEnd len="sm" w="sm" type="none"/>
                  </a:ln>
                </p:spPr>
              </p:cxnSp>
              <p:cxnSp>
                <p:nvCxnSpPr>
                  <p:cNvPr id="536" name="Google Shape;536;p9"/>
                  <p:cNvCxnSpPr/>
                  <p:nvPr/>
                </p:nvCxnSpPr>
                <p:spPr>
                  <a:xfrm rot="10800000">
                    <a:off x="618153" y="2334547"/>
                    <a:ext cx="142875" cy="0"/>
                  </a:xfrm>
                  <a:prstGeom prst="straightConnector1">
                    <a:avLst/>
                  </a:prstGeom>
                  <a:noFill/>
                  <a:ln cap="flat" cmpd="sng" w="9525">
                    <a:solidFill>
                      <a:schemeClr val="accent1"/>
                    </a:solidFill>
                    <a:prstDash val="solid"/>
                    <a:miter lim="800000"/>
                    <a:headEnd len="sm" w="sm" type="none"/>
                    <a:tailEnd len="sm" w="sm" type="none"/>
                  </a:ln>
                </p:spPr>
              </p:cxnSp>
            </p:grpSp>
            <p:sp>
              <p:nvSpPr>
                <p:cNvPr id="537" name="Google Shape;537;p9"/>
                <p:cNvSpPr/>
                <p:nvPr/>
              </p:nvSpPr>
              <p:spPr>
                <a:xfrm>
                  <a:off x="6047375" y="1757153"/>
                  <a:ext cx="1015357" cy="166528"/>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grpSp>
        </p:grpSp>
        <p:grpSp>
          <p:nvGrpSpPr>
            <p:cNvPr id="538" name="Google Shape;538;p9"/>
            <p:cNvGrpSpPr/>
            <p:nvPr/>
          </p:nvGrpSpPr>
          <p:grpSpPr>
            <a:xfrm>
              <a:off x="2508666" y="1057006"/>
              <a:ext cx="2323385" cy="4904261"/>
              <a:chOff x="4999174" y="1297927"/>
              <a:chExt cx="2323385" cy="4904261"/>
            </a:xfrm>
          </p:grpSpPr>
          <p:grpSp>
            <p:nvGrpSpPr>
              <p:cNvPr id="539" name="Google Shape;539;p9"/>
              <p:cNvGrpSpPr/>
              <p:nvPr/>
            </p:nvGrpSpPr>
            <p:grpSpPr>
              <a:xfrm>
                <a:off x="4999174" y="1297927"/>
                <a:ext cx="2323385" cy="4904261"/>
                <a:chOff x="4742586" y="1551692"/>
                <a:chExt cx="2097248" cy="4429387"/>
              </a:xfrm>
            </p:grpSpPr>
            <p:pic>
              <p:nvPicPr>
                <p:cNvPr descr="Logicom | Smartphone Le Prime" id="540" name="Google Shape;540;p9"/>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541" name="Google Shape;541;p9"/>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OharingCloud &#10;Bienvenue &#10;Réserver un bureau &#10;Réserver une salle &#10;Présence au bu r eau &#10;Mes réservations &#10;Plans interactifs &#10;Inros bâtiment " id="542" name="Google Shape;542;p9"/>
              <p:cNvPicPr preferRelativeResize="0"/>
              <p:nvPr/>
            </p:nvPicPr>
            <p:blipFill rotWithShape="1">
              <a:blip r:embed="rId19">
                <a:alphaModFix/>
              </a:blip>
              <a:srcRect b="0" l="0" r="0" t="0"/>
              <a:stretch/>
            </p:blipFill>
            <p:spPr>
              <a:xfrm>
                <a:off x="5145682" y="1670599"/>
                <a:ext cx="2044574" cy="4158916"/>
              </a:xfrm>
              <a:prstGeom prst="rect">
                <a:avLst/>
              </a:prstGeom>
              <a:noFill/>
              <a:ln cap="flat" cmpd="sng" w="9525">
                <a:solidFill>
                  <a:srgbClr val="D0CECE"/>
                </a:solidFill>
                <a:prstDash val="solid"/>
                <a:round/>
                <a:headEnd len="sm" w="sm" type="none"/>
                <a:tailEnd len="sm" w="sm" type="none"/>
              </a:ln>
            </p:spPr>
          </p:pic>
        </p:grpSp>
        <p:grpSp>
          <p:nvGrpSpPr>
            <p:cNvPr id="543" name="Google Shape;543;p9"/>
            <p:cNvGrpSpPr/>
            <p:nvPr/>
          </p:nvGrpSpPr>
          <p:grpSpPr>
            <a:xfrm>
              <a:off x="142121" y="1057006"/>
              <a:ext cx="2359457" cy="4904261"/>
              <a:chOff x="2677901" y="1412532"/>
              <a:chExt cx="2359457" cy="4904261"/>
            </a:xfrm>
          </p:grpSpPr>
          <p:sp>
            <p:nvSpPr>
              <p:cNvPr id="544" name="Google Shape;544;p9"/>
              <p:cNvSpPr/>
              <p:nvPr/>
            </p:nvSpPr>
            <p:spPr>
              <a:xfrm>
                <a:off x="2803660" y="5319950"/>
                <a:ext cx="2049887" cy="541715"/>
              </a:xfrm>
              <a:prstGeom prst="rect">
                <a:avLst/>
              </a:prstGeom>
              <a:solidFill>
                <a:srgbClr val="0916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45" name="Google Shape;545;p9"/>
              <p:cNvGrpSpPr/>
              <p:nvPr/>
            </p:nvGrpSpPr>
            <p:grpSpPr>
              <a:xfrm>
                <a:off x="2677901" y="1412532"/>
                <a:ext cx="2323385" cy="4904261"/>
                <a:chOff x="4742586" y="1551692"/>
                <a:chExt cx="2097248" cy="4429387"/>
              </a:xfrm>
            </p:grpSpPr>
            <p:pic>
              <p:nvPicPr>
                <p:cNvPr descr="Logicom | Smartphone Le Prime" id="546" name="Google Shape;546;p9"/>
                <p:cNvPicPr preferRelativeResize="0"/>
                <p:nvPr/>
              </p:nvPicPr>
              <p:blipFill rotWithShape="1">
                <a:blip r:embed="rId3">
                  <a:alphaModFix/>
                </a:blip>
                <a:srcRect b="8131" l="30303" r="30039" t="8111"/>
                <a:stretch/>
              </p:blipFill>
              <p:spPr>
                <a:xfrm>
                  <a:off x="4742586" y="1551692"/>
                  <a:ext cx="2097248" cy="4429387"/>
                </a:xfrm>
                <a:prstGeom prst="rect">
                  <a:avLst/>
                </a:prstGeom>
                <a:noFill/>
                <a:ln>
                  <a:noFill/>
                </a:ln>
              </p:spPr>
            </p:pic>
            <p:sp>
              <p:nvSpPr>
                <p:cNvPr id="547" name="Google Shape;547;p9"/>
                <p:cNvSpPr/>
                <p:nvPr/>
              </p:nvSpPr>
              <p:spPr>
                <a:xfrm>
                  <a:off x="4866025" y="1888279"/>
                  <a:ext cx="1850370" cy="3756212"/>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48" name="Google Shape;548;p9"/>
              <p:cNvPicPr preferRelativeResize="0"/>
              <p:nvPr/>
            </p:nvPicPr>
            <p:blipFill rotWithShape="1">
              <a:blip r:embed="rId11">
                <a:alphaModFix/>
              </a:blip>
              <a:srcRect b="0" l="0" r="0" t="0"/>
              <a:stretch/>
            </p:blipFill>
            <p:spPr>
              <a:xfrm>
                <a:off x="2846449" y="2072659"/>
                <a:ext cx="2007099" cy="1453910"/>
              </a:xfrm>
              <a:prstGeom prst="rect">
                <a:avLst/>
              </a:prstGeom>
              <a:noFill/>
              <a:ln>
                <a:noFill/>
              </a:ln>
            </p:spPr>
          </p:pic>
          <p:sp>
            <p:nvSpPr>
              <p:cNvPr id="549" name="Google Shape;549;p9"/>
              <p:cNvSpPr/>
              <p:nvPr/>
            </p:nvSpPr>
            <p:spPr>
              <a:xfrm>
                <a:off x="3614828" y="1868237"/>
                <a:ext cx="1124838" cy="184381"/>
              </a:xfrm>
              <a:custGeom>
                <a:rect b="b" l="l" r="r" t="t"/>
                <a:pathLst>
                  <a:path extrusionOk="0" h="779780" w="4841240">
                    <a:moveTo>
                      <a:pt x="598233" y="174066"/>
                    </a:moveTo>
                    <a:lnTo>
                      <a:pt x="585952" y="132994"/>
                    </a:lnTo>
                    <a:lnTo>
                      <a:pt x="560412" y="95694"/>
                    </a:lnTo>
                    <a:lnTo>
                      <a:pt x="526567" y="64922"/>
                    </a:lnTo>
                    <a:lnTo>
                      <a:pt x="486981" y="40513"/>
                    </a:lnTo>
                    <a:lnTo>
                      <a:pt x="444246" y="22339"/>
                    </a:lnTo>
                    <a:lnTo>
                      <a:pt x="400939" y="10223"/>
                    </a:lnTo>
                    <a:lnTo>
                      <a:pt x="345186" y="1765"/>
                    </a:lnTo>
                    <a:lnTo>
                      <a:pt x="288810" y="0"/>
                    </a:lnTo>
                    <a:lnTo>
                      <a:pt x="232664" y="5080"/>
                    </a:lnTo>
                    <a:lnTo>
                      <a:pt x="177584" y="17157"/>
                    </a:lnTo>
                    <a:lnTo>
                      <a:pt x="135953" y="31991"/>
                    </a:lnTo>
                    <a:lnTo>
                      <a:pt x="94526" y="54038"/>
                    </a:lnTo>
                    <a:lnTo>
                      <a:pt x="48348" y="97358"/>
                    </a:lnTo>
                    <a:lnTo>
                      <a:pt x="25298" y="141795"/>
                    </a:lnTo>
                    <a:lnTo>
                      <a:pt x="17919" y="194881"/>
                    </a:lnTo>
                    <a:lnTo>
                      <a:pt x="21577" y="226885"/>
                    </a:lnTo>
                    <a:lnTo>
                      <a:pt x="43065" y="287515"/>
                    </a:lnTo>
                    <a:lnTo>
                      <a:pt x="89598" y="345198"/>
                    </a:lnTo>
                    <a:lnTo>
                      <a:pt x="125971" y="369582"/>
                    </a:lnTo>
                    <a:lnTo>
                      <a:pt x="165849" y="388378"/>
                    </a:lnTo>
                    <a:lnTo>
                      <a:pt x="205727" y="401993"/>
                    </a:lnTo>
                    <a:lnTo>
                      <a:pt x="263347" y="415874"/>
                    </a:lnTo>
                    <a:lnTo>
                      <a:pt x="322300" y="421360"/>
                    </a:lnTo>
                    <a:lnTo>
                      <a:pt x="346062" y="419862"/>
                    </a:lnTo>
                    <a:lnTo>
                      <a:pt x="394893" y="405180"/>
                    </a:lnTo>
                    <a:lnTo>
                      <a:pt x="420522" y="376072"/>
                    </a:lnTo>
                    <a:lnTo>
                      <a:pt x="406196" y="333108"/>
                    </a:lnTo>
                    <a:lnTo>
                      <a:pt x="387896" y="319582"/>
                    </a:lnTo>
                    <a:lnTo>
                      <a:pt x="423481" y="331089"/>
                    </a:lnTo>
                    <a:lnTo>
                      <a:pt x="464680" y="352882"/>
                    </a:lnTo>
                    <a:lnTo>
                      <a:pt x="498817" y="382943"/>
                    </a:lnTo>
                    <a:lnTo>
                      <a:pt x="518426" y="420941"/>
                    </a:lnTo>
                    <a:lnTo>
                      <a:pt x="520725" y="446011"/>
                    </a:lnTo>
                    <a:lnTo>
                      <a:pt x="517004" y="472160"/>
                    </a:lnTo>
                    <a:lnTo>
                      <a:pt x="495223" y="518388"/>
                    </a:lnTo>
                    <a:lnTo>
                      <a:pt x="461022" y="551078"/>
                    </a:lnTo>
                    <a:lnTo>
                      <a:pt x="419455" y="573709"/>
                    </a:lnTo>
                    <a:lnTo>
                      <a:pt x="379679" y="584885"/>
                    </a:lnTo>
                    <a:lnTo>
                      <a:pt x="332663" y="591375"/>
                    </a:lnTo>
                    <a:lnTo>
                      <a:pt x="298958" y="593217"/>
                    </a:lnTo>
                    <a:lnTo>
                      <a:pt x="274294" y="592886"/>
                    </a:lnTo>
                    <a:lnTo>
                      <a:pt x="224180" y="588822"/>
                    </a:lnTo>
                    <a:lnTo>
                      <a:pt x="184073" y="580453"/>
                    </a:lnTo>
                    <a:lnTo>
                      <a:pt x="138518" y="561428"/>
                    </a:lnTo>
                    <a:lnTo>
                      <a:pt x="103543" y="531964"/>
                    </a:lnTo>
                    <a:lnTo>
                      <a:pt x="85166" y="490575"/>
                    </a:lnTo>
                    <a:lnTo>
                      <a:pt x="84874" y="471297"/>
                    </a:lnTo>
                    <a:lnTo>
                      <a:pt x="87515" y="452081"/>
                    </a:lnTo>
                    <a:lnTo>
                      <a:pt x="89839" y="432917"/>
                    </a:lnTo>
                    <a:lnTo>
                      <a:pt x="77825" y="396163"/>
                    </a:lnTo>
                    <a:lnTo>
                      <a:pt x="30480" y="385114"/>
                    </a:lnTo>
                    <a:lnTo>
                      <a:pt x="1270" y="422833"/>
                    </a:lnTo>
                    <a:lnTo>
                      <a:pt x="0" y="443318"/>
                    </a:lnTo>
                    <a:lnTo>
                      <a:pt x="4025" y="464070"/>
                    </a:lnTo>
                    <a:lnTo>
                      <a:pt x="37820" y="521690"/>
                    </a:lnTo>
                    <a:lnTo>
                      <a:pt x="71666" y="552462"/>
                    </a:lnTo>
                    <a:lnTo>
                      <a:pt x="111239" y="576859"/>
                    </a:lnTo>
                    <a:lnTo>
                      <a:pt x="153974" y="595033"/>
                    </a:lnTo>
                    <a:lnTo>
                      <a:pt x="197281" y="607123"/>
                    </a:lnTo>
                    <a:lnTo>
                      <a:pt x="253047" y="615607"/>
                    </a:lnTo>
                    <a:lnTo>
                      <a:pt x="309410" y="617385"/>
                    </a:lnTo>
                    <a:lnTo>
                      <a:pt x="365556" y="612317"/>
                    </a:lnTo>
                    <a:lnTo>
                      <a:pt x="420624" y="600252"/>
                    </a:lnTo>
                    <a:lnTo>
                      <a:pt x="462267" y="585381"/>
                    </a:lnTo>
                    <a:lnTo>
                      <a:pt x="503694" y="563346"/>
                    </a:lnTo>
                    <a:lnTo>
                      <a:pt x="549884" y="520026"/>
                    </a:lnTo>
                    <a:lnTo>
                      <a:pt x="572935" y="475589"/>
                    </a:lnTo>
                    <a:lnTo>
                      <a:pt x="580288" y="422490"/>
                    </a:lnTo>
                    <a:lnTo>
                      <a:pt x="576630" y="390486"/>
                    </a:lnTo>
                    <a:lnTo>
                      <a:pt x="555155" y="329895"/>
                    </a:lnTo>
                    <a:lnTo>
                      <a:pt x="508635" y="272186"/>
                    </a:lnTo>
                    <a:lnTo>
                      <a:pt x="472262" y="247777"/>
                    </a:lnTo>
                    <a:lnTo>
                      <a:pt x="437324" y="231317"/>
                    </a:lnTo>
                    <a:lnTo>
                      <a:pt x="437324" y="296875"/>
                    </a:lnTo>
                    <a:lnTo>
                      <a:pt x="437108" y="304850"/>
                    </a:lnTo>
                    <a:lnTo>
                      <a:pt x="434454" y="311873"/>
                    </a:lnTo>
                    <a:lnTo>
                      <a:pt x="431495" y="316407"/>
                    </a:lnTo>
                    <a:lnTo>
                      <a:pt x="424878" y="320205"/>
                    </a:lnTo>
                    <a:lnTo>
                      <a:pt x="413118" y="322694"/>
                    </a:lnTo>
                    <a:lnTo>
                      <a:pt x="405790" y="322313"/>
                    </a:lnTo>
                    <a:lnTo>
                      <a:pt x="393649" y="320471"/>
                    </a:lnTo>
                    <a:lnTo>
                      <a:pt x="386562" y="318808"/>
                    </a:lnTo>
                    <a:lnTo>
                      <a:pt x="382689" y="316547"/>
                    </a:lnTo>
                    <a:lnTo>
                      <a:pt x="369290" y="310946"/>
                    </a:lnTo>
                    <a:lnTo>
                      <a:pt x="361226" y="308229"/>
                    </a:lnTo>
                    <a:lnTo>
                      <a:pt x="336740" y="300913"/>
                    </a:lnTo>
                    <a:lnTo>
                      <a:pt x="355638" y="306768"/>
                    </a:lnTo>
                    <a:lnTo>
                      <a:pt x="375526" y="314972"/>
                    </a:lnTo>
                    <a:lnTo>
                      <a:pt x="404533" y="342607"/>
                    </a:lnTo>
                    <a:lnTo>
                      <a:pt x="409333" y="363550"/>
                    </a:lnTo>
                    <a:lnTo>
                      <a:pt x="408076" y="370039"/>
                    </a:lnTo>
                    <a:lnTo>
                      <a:pt x="391922" y="390690"/>
                    </a:lnTo>
                    <a:lnTo>
                      <a:pt x="367665" y="402285"/>
                    </a:lnTo>
                    <a:lnTo>
                      <a:pt x="340055" y="407111"/>
                    </a:lnTo>
                    <a:lnTo>
                      <a:pt x="313791" y="407428"/>
                    </a:lnTo>
                    <a:lnTo>
                      <a:pt x="298488" y="406260"/>
                    </a:lnTo>
                    <a:lnTo>
                      <a:pt x="253796" y="399135"/>
                    </a:lnTo>
                    <a:lnTo>
                      <a:pt x="216941" y="385826"/>
                    </a:lnTo>
                    <a:lnTo>
                      <a:pt x="184708" y="363347"/>
                    </a:lnTo>
                    <a:lnTo>
                      <a:pt x="162293" y="328523"/>
                    </a:lnTo>
                    <a:lnTo>
                      <a:pt x="160883" y="320497"/>
                    </a:lnTo>
                    <a:lnTo>
                      <a:pt x="161112" y="312534"/>
                    </a:lnTo>
                    <a:lnTo>
                      <a:pt x="163753" y="305523"/>
                    </a:lnTo>
                    <a:lnTo>
                      <a:pt x="166725" y="300990"/>
                    </a:lnTo>
                    <a:lnTo>
                      <a:pt x="173355" y="297154"/>
                    </a:lnTo>
                    <a:lnTo>
                      <a:pt x="185115" y="294690"/>
                    </a:lnTo>
                    <a:lnTo>
                      <a:pt x="192455" y="295059"/>
                    </a:lnTo>
                    <a:lnTo>
                      <a:pt x="204558" y="296900"/>
                    </a:lnTo>
                    <a:lnTo>
                      <a:pt x="211734" y="298615"/>
                    </a:lnTo>
                    <a:lnTo>
                      <a:pt x="215544" y="300824"/>
                    </a:lnTo>
                    <a:lnTo>
                      <a:pt x="228955" y="306438"/>
                    </a:lnTo>
                    <a:lnTo>
                      <a:pt x="237007" y="309168"/>
                    </a:lnTo>
                    <a:lnTo>
                      <a:pt x="261480" y="316484"/>
                    </a:lnTo>
                    <a:lnTo>
                      <a:pt x="242582" y="310629"/>
                    </a:lnTo>
                    <a:lnTo>
                      <a:pt x="222694" y="302412"/>
                    </a:lnTo>
                    <a:lnTo>
                      <a:pt x="193700" y="274815"/>
                    </a:lnTo>
                    <a:lnTo>
                      <a:pt x="188912" y="253860"/>
                    </a:lnTo>
                    <a:lnTo>
                      <a:pt x="190169" y="247357"/>
                    </a:lnTo>
                    <a:lnTo>
                      <a:pt x="206311" y="226695"/>
                    </a:lnTo>
                    <a:lnTo>
                      <a:pt x="230555" y="215099"/>
                    </a:lnTo>
                    <a:lnTo>
                      <a:pt x="258165" y="210273"/>
                    </a:lnTo>
                    <a:lnTo>
                      <a:pt x="284441" y="209943"/>
                    </a:lnTo>
                    <a:lnTo>
                      <a:pt x="299720" y="211112"/>
                    </a:lnTo>
                    <a:lnTo>
                      <a:pt x="344424" y="218236"/>
                    </a:lnTo>
                    <a:lnTo>
                      <a:pt x="381279" y="231546"/>
                    </a:lnTo>
                    <a:lnTo>
                      <a:pt x="413512" y="254038"/>
                    </a:lnTo>
                    <a:lnTo>
                      <a:pt x="435927" y="288848"/>
                    </a:lnTo>
                    <a:lnTo>
                      <a:pt x="437324" y="296875"/>
                    </a:lnTo>
                    <a:lnTo>
                      <a:pt x="437324" y="231317"/>
                    </a:lnTo>
                    <a:lnTo>
                      <a:pt x="392493" y="215353"/>
                    </a:lnTo>
                    <a:lnTo>
                      <a:pt x="334873" y="201498"/>
                    </a:lnTo>
                    <a:lnTo>
                      <a:pt x="275945" y="196037"/>
                    </a:lnTo>
                    <a:lnTo>
                      <a:pt x="252183" y="197523"/>
                    </a:lnTo>
                    <a:lnTo>
                      <a:pt x="203327" y="212191"/>
                    </a:lnTo>
                    <a:lnTo>
                      <a:pt x="177711" y="241300"/>
                    </a:lnTo>
                    <a:lnTo>
                      <a:pt x="176834" y="255917"/>
                    </a:lnTo>
                    <a:lnTo>
                      <a:pt x="179412" y="265938"/>
                    </a:lnTo>
                    <a:lnTo>
                      <a:pt x="183261" y="272643"/>
                    </a:lnTo>
                    <a:lnTo>
                      <a:pt x="192024" y="284276"/>
                    </a:lnTo>
                    <a:lnTo>
                      <a:pt x="203009" y="293547"/>
                    </a:lnTo>
                    <a:lnTo>
                      <a:pt x="210464" y="297891"/>
                    </a:lnTo>
                    <a:lnTo>
                      <a:pt x="174726" y="286283"/>
                    </a:lnTo>
                    <a:lnTo>
                      <a:pt x="133540" y="264502"/>
                    </a:lnTo>
                    <a:lnTo>
                      <a:pt x="99402" y="234454"/>
                    </a:lnTo>
                    <a:lnTo>
                      <a:pt x="79794" y="196430"/>
                    </a:lnTo>
                    <a:lnTo>
                      <a:pt x="77508" y="171361"/>
                    </a:lnTo>
                    <a:lnTo>
                      <a:pt x="81229" y="145199"/>
                    </a:lnTo>
                    <a:lnTo>
                      <a:pt x="103009" y="98983"/>
                    </a:lnTo>
                    <a:lnTo>
                      <a:pt x="137210" y="66294"/>
                    </a:lnTo>
                    <a:lnTo>
                      <a:pt x="178777" y="43713"/>
                    </a:lnTo>
                    <a:lnTo>
                      <a:pt x="218541" y="32499"/>
                    </a:lnTo>
                    <a:lnTo>
                      <a:pt x="265557" y="25996"/>
                    </a:lnTo>
                    <a:lnTo>
                      <a:pt x="299288" y="24168"/>
                    </a:lnTo>
                    <a:lnTo>
                      <a:pt x="323938" y="24498"/>
                    </a:lnTo>
                    <a:lnTo>
                      <a:pt x="374040" y="28562"/>
                    </a:lnTo>
                    <a:lnTo>
                      <a:pt x="414147" y="36906"/>
                    </a:lnTo>
                    <a:lnTo>
                      <a:pt x="459714" y="55943"/>
                    </a:lnTo>
                    <a:lnTo>
                      <a:pt x="494690" y="85394"/>
                    </a:lnTo>
                    <a:lnTo>
                      <a:pt x="513054" y="126796"/>
                    </a:lnTo>
                    <a:lnTo>
                      <a:pt x="513346" y="146088"/>
                    </a:lnTo>
                    <a:lnTo>
                      <a:pt x="510717" y="165303"/>
                    </a:lnTo>
                    <a:lnTo>
                      <a:pt x="508381" y="184454"/>
                    </a:lnTo>
                    <a:lnTo>
                      <a:pt x="520395" y="221208"/>
                    </a:lnTo>
                    <a:lnTo>
                      <a:pt x="554050" y="234137"/>
                    </a:lnTo>
                    <a:lnTo>
                      <a:pt x="567740" y="232257"/>
                    </a:lnTo>
                    <a:lnTo>
                      <a:pt x="579678" y="225564"/>
                    </a:lnTo>
                    <a:lnTo>
                      <a:pt x="589356" y="213956"/>
                    </a:lnTo>
                    <a:lnTo>
                      <a:pt x="596963" y="194525"/>
                    </a:lnTo>
                    <a:lnTo>
                      <a:pt x="598233" y="174066"/>
                    </a:lnTo>
                    <a:close/>
                  </a:path>
                  <a:path extrusionOk="0" h="779780" w="4841240">
                    <a:moveTo>
                      <a:pt x="1041844" y="319887"/>
                    </a:moveTo>
                    <a:lnTo>
                      <a:pt x="1030668" y="256768"/>
                    </a:lnTo>
                    <a:lnTo>
                      <a:pt x="997140" y="210121"/>
                    </a:lnTo>
                    <a:lnTo>
                      <a:pt x="950290" y="184238"/>
                    </a:lnTo>
                    <a:lnTo>
                      <a:pt x="889723" y="175615"/>
                    </a:lnTo>
                    <a:lnTo>
                      <a:pt x="877887" y="176034"/>
                    </a:lnTo>
                    <a:lnTo>
                      <a:pt x="828636" y="186283"/>
                    </a:lnTo>
                    <a:lnTo>
                      <a:pt x="783869" y="206209"/>
                    </a:lnTo>
                    <a:lnTo>
                      <a:pt x="783869" y="65836"/>
                    </a:lnTo>
                    <a:lnTo>
                      <a:pt x="767003" y="19977"/>
                    </a:lnTo>
                    <a:lnTo>
                      <a:pt x="722706" y="1549"/>
                    </a:lnTo>
                    <a:lnTo>
                      <a:pt x="709968" y="2717"/>
                    </a:lnTo>
                    <a:lnTo>
                      <a:pt x="671245" y="30264"/>
                    </a:lnTo>
                    <a:lnTo>
                      <a:pt x="661543" y="65836"/>
                    </a:lnTo>
                    <a:lnTo>
                      <a:pt x="661543" y="548068"/>
                    </a:lnTo>
                    <a:lnTo>
                      <a:pt x="678789" y="592759"/>
                    </a:lnTo>
                    <a:lnTo>
                      <a:pt x="722706" y="610806"/>
                    </a:lnTo>
                    <a:lnTo>
                      <a:pt x="735761" y="609701"/>
                    </a:lnTo>
                    <a:lnTo>
                      <a:pt x="774382" y="583730"/>
                    </a:lnTo>
                    <a:lnTo>
                      <a:pt x="783869" y="548068"/>
                    </a:lnTo>
                    <a:lnTo>
                      <a:pt x="783869" y="353606"/>
                    </a:lnTo>
                    <a:lnTo>
                      <a:pt x="785012" y="338251"/>
                    </a:lnTo>
                    <a:lnTo>
                      <a:pt x="802182" y="300685"/>
                    </a:lnTo>
                    <a:lnTo>
                      <a:pt x="836460" y="281203"/>
                    </a:lnTo>
                    <a:lnTo>
                      <a:pt x="850900" y="279908"/>
                    </a:lnTo>
                    <a:lnTo>
                      <a:pt x="866025" y="281152"/>
                    </a:lnTo>
                    <a:lnTo>
                      <a:pt x="901179" y="299910"/>
                    </a:lnTo>
                    <a:lnTo>
                      <a:pt x="918375" y="337616"/>
                    </a:lnTo>
                    <a:lnTo>
                      <a:pt x="919518" y="353606"/>
                    </a:lnTo>
                    <a:lnTo>
                      <a:pt x="919518" y="548068"/>
                    </a:lnTo>
                    <a:lnTo>
                      <a:pt x="920572" y="561187"/>
                    </a:lnTo>
                    <a:lnTo>
                      <a:pt x="945540" y="600875"/>
                    </a:lnTo>
                    <a:lnTo>
                      <a:pt x="979487" y="610806"/>
                    </a:lnTo>
                    <a:lnTo>
                      <a:pt x="992657" y="609676"/>
                    </a:lnTo>
                    <a:lnTo>
                      <a:pt x="1032078" y="583209"/>
                    </a:lnTo>
                    <a:lnTo>
                      <a:pt x="1041844" y="548068"/>
                    </a:lnTo>
                    <a:lnTo>
                      <a:pt x="1041844" y="319887"/>
                    </a:lnTo>
                    <a:close/>
                  </a:path>
                  <a:path extrusionOk="0" h="779780" w="4841240">
                    <a:moveTo>
                      <a:pt x="1495044" y="249326"/>
                    </a:moveTo>
                    <a:lnTo>
                      <a:pt x="1484909" y="211683"/>
                    </a:lnTo>
                    <a:lnTo>
                      <a:pt x="1445983" y="186118"/>
                    </a:lnTo>
                    <a:lnTo>
                      <a:pt x="1433880" y="185039"/>
                    </a:lnTo>
                    <a:lnTo>
                      <a:pt x="1425016" y="185648"/>
                    </a:lnTo>
                    <a:lnTo>
                      <a:pt x="1386636" y="206883"/>
                    </a:lnTo>
                    <a:lnTo>
                      <a:pt x="1377429" y="223443"/>
                    </a:lnTo>
                    <a:lnTo>
                      <a:pt x="1372730" y="218465"/>
                    </a:lnTo>
                    <a:lnTo>
                      <a:pt x="1372730" y="397522"/>
                    </a:lnTo>
                    <a:lnTo>
                      <a:pt x="1371358" y="419201"/>
                    </a:lnTo>
                    <a:lnTo>
                      <a:pt x="1360373" y="456260"/>
                    </a:lnTo>
                    <a:lnTo>
                      <a:pt x="1324102" y="493090"/>
                    </a:lnTo>
                    <a:lnTo>
                      <a:pt x="1288046" y="500240"/>
                    </a:lnTo>
                    <a:lnTo>
                      <a:pt x="1269809" y="498348"/>
                    </a:lnTo>
                    <a:lnTo>
                      <a:pt x="1226870" y="470052"/>
                    </a:lnTo>
                    <a:lnTo>
                      <a:pt x="1205560" y="417931"/>
                    </a:lnTo>
                    <a:lnTo>
                      <a:pt x="1204150" y="397522"/>
                    </a:lnTo>
                    <a:lnTo>
                      <a:pt x="1205560" y="376453"/>
                    </a:lnTo>
                    <a:lnTo>
                      <a:pt x="1216926" y="339598"/>
                    </a:lnTo>
                    <a:lnTo>
                      <a:pt x="1253540" y="301472"/>
                    </a:lnTo>
                    <a:lnTo>
                      <a:pt x="1307007" y="295922"/>
                    </a:lnTo>
                    <a:lnTo>
                      <a:pt x="1351559" y="324586"/>
                    </a:lnTo>
                    <a:lnTo>
                      <a:pt x="1371396" y="376199"/>
                    </a:lnTo>
                    <a:lnTo>
                      <a:pt x="1372730" y="397522"/>
                    </a:lnTo>
                    <a:lnTo>
                      <a:pt x="1372730" y="218465"/>
                    </a:lnTo>
                    <a:lnTo>
                      <a:pt x="1334312" y="188937"/>
                    </a:lnTo>
                    <a:lnTo>
                      <a:pt x="1284909" y="176441"/>
                    </a:lnTo>
                    <a:lnTo>
                      <a:pt x="1265288" y="175615"/>
                    </a:lnTo>
                    <a:lnTo>
                      <a:pt x="1242504" y="177380"/>
                    </a:lnTo>
                    <a:lnTo>
                      <a:pt x="1198994" y="191490"/>
                    </a:lnTo>
                    <a:lnTo>
                      <a:pt x="1158862" y="218986"/>
                    </a:lnTo>
                    <a:lnTo>
                      <a:pt x="1125931" y="255447"/>
                    </a:lnTo>
                    <a:lnTo>
                      <a:pt x="1105712" y="290029"/>
                    </a:lnTo>
                    <a:lnTo>
                      <a:pt x="1090053" y="333616"/>
                    </a:lnTo>
                    <a:lnTo>
                      <a:pt x="1082332" y="381177"/>
                    </a:lnTo>
                    <a:lnTo>
                      <a:pt x="1081811" y="397522"/>
                    </a:lnTo>
                    <a:lnTo>
                      <a:pt x="1084999" y="439966"/>
                    </a:lnTo>
                    <a:lnTo>
                      <a:pt x="1094562" y="479463"/>
                    </a:lnTo>
                    <a:lnTo>
                      <a:pt x="1110488" y="516013"/>
                    </a:lnTo>
                    <a:lnTo>
                      <a:pt x="1132789" y="549630"/>
                    </a:lnTo>
                    <a:lnTo>
                      <a:pt x="1162138" y="579818"/>
                    </a:lnTo>
                    <a:lnTo>
                      <a:pt x="1195311" y="601395"/>
                    </a:lnTo>
                    <a:lnTo>
                      <a:pt x="1232319" y="614337"/>
                    </a:lnTo>
                    <a:lnTo>
                      <a:pt x="1273149" y="618642"/>
                    </a:lnTo>
                    <a:lnTo>
                      <a:pt x="1288237" y="617931"/>
                    </a:lnTo>
                    <a:lnTo>
                      <a:pt x="1331163" y="607275"/>
                    </a:lnTo>
                    <a:lnTo>
                      <a:pt x="1367485" y="583374"/>
                    </a:lnTo>
                    <a:lnTo>
                      <a:pt x="1377429" y="572376"/>
                    </a:lnTo>
                    <a:lnTo>
                      <a:pt x="1380324" y="578561"/>
                    </a:lnTo>
                    <a:lnTo>
                      <a:pt x="1415656" y="607072"/>
                    </a:lnTo>
                    <a:lnTo>
                      <a:pt x="1440154" y="610806"/>
                    </a:lnTo>
                    <a:lnTo>
                      <a:pt x="1452702" y="608622"/>
                    </a:lnTo>
                    <a:lnTo>
                      <a:pt x="1487106" y="580491"/>
                    </a:lnTo>
                    <a:lnTo>
                      <a:pt x="1495044" y="500240"/>
                    </a:lnTo>
                    <a:lnTo>
                      <a:pt x="1495044" y="294017"/>
                    </a:lnTo>
                    <a:lnTo>
                      <a:pt x="1495044" y="249326"/>
                    </a:lnTo>
                    <a:close/>
                  </a:path>
                  <a:path extrusionOk="0" h="779780" w="4841240">
                    <a:moveTo>
                      <a:pt x="1818106" y="241477"/>
                    </a:moveTo>
                    <a:lnTo>
                      <a:pt x="1802015" y="195199"/>
                    </a:lnTo>
                    <a:lnTo>
                      <a:pt x="1760067" y="175615"/>
                    </a:lnTo>
                    <a:lnTo>
                      <a:pt x="1747659" y="176377"/>
                    </a:lnTo>
                    <a:lnTo>
                      <a:pt x="1701114" y="194564"/>
                    </a:lnTo>
                    <a:lnTo>
                      <a:pt x="1670685" y="223443"/>
                    </a:lnTo>
                    <a:lnTo>
                      <a:pt x="1666506" y="214604"/>
                    </a:lnTo>
                    <a:lnTo>
                      <a:pt x="1628533" y="187477"/>
                    </a:lnTo>
                    <a:lnTo>
                      <a:pt x="1609521" y="185026"/>
                    </a:lnTo>
                    <a:lnTo>
                      <a:pt x="1597736" y="186080"/>
                    </a:lnTo>
                    <a:lnTo>
                      <a:pt x="1558721" y="211175"/>
                    </a:lnTo>
                    <a:lnTo>
                      <a:pt x="1548358" y="249326"/>
                    </a:lnTo>
                    <a:lnTo>
                      <a:pt x="1548358" y="544944"/>
                    </a:lnTo>
                    <a:lnTo>
                      <a:pt x="1563255" y="590423"/>
                    </a:lnTo>
                    <a:lnTo>
                      <a:pt x="1602460" y="610806"/>
                    </a:lnTo>
                    <a:lnTo>
                      <a:pt x="1616697" y="609777"/>
                    </a:lnTo>
                    <a:lnTo>
                      <a:pt x="1659877" y="584962"/>
                    </a:lnTo>
                    <a:lnTo>
                      <a:pt x="1670685" y="543356"/>
                    </a:lnTo>
                    <a:lnTo>
                      <a:pt x="1670685" y="388899"/>
                    </a:lnTo>
                    <a:lnTo>
                      <a:pt x="1672348" y="367538"/>
                    </a:lnTo>
                    <a:lnTo>
                      <a:pt x="1697342" y="324599"/>
                    </a:lnTo>
                    <a:lnTo>
                      <a:pt x="1732915" y="309016"/>
                    </a:lnTo>
                    <a:lnTo>
                      <a:pt x="1752231" y="302641"/>
                    </a:lnTo>
                    <a:lnTo>
                      <a:pt x="1781048" y="291185"/>
                    </a:lnTo>
                    <a:lnTo>
                      <a:pt x="1801634" y="277164"/>
                    </a:lnTo>
                    <a:lnTo>
                      <a:pt x="1813979" y="260604"/>
                    </a:lnTo>
                    <a:lnTo>
                      <a:pt x="1818106" y="241477"/>
                    </a:lnTo>
                    <a:close/>
                  </a:path>
                  <a:path extrusionOk="0" h="779780" w="4841240">
                    <a:moveTo>
                      <a:pt x="1973973" y="247751"/>
                    </a:moveTo>
                    <a:lnTo>
                      <a:pt x="1956320" y="201891"/>
                    </a:lnTo>
                    <a:lnTo>
                      <a:pt x="1912797" y="183464"/>
                    </a:lnTo>
                    <a:lnTo>
                      <a:pt x="1899742" y="184607"/>
                    </a:lnTo>
                    <a:lnTo>
                      <a:pt x="1861121" y="211658"/>
                    </a:lnTo>
                    <a:lnTo>
                      <a:pt x="1851647" y="247751"/>
                    </a:lnTo>
                    <a:lnTo>
                      <a:pt x="1851647" y="548068"/>
                    </a:lnTo>
                    <a:lnTo>
                      <a:pt x="1868500" y="593153"/>
                    </a:lnTo>
                    <a:lnTo>
                      <a:pt x="1912797" y="610806"/>
                    </a:lnTo>
                    <a:lnTo>
                      <a:pt x="1925535" y="609676"/>
                    </a:lnTo>
                    <a:lnTo>
                      <a:pt x="1964258" y="583209"/>
                    </a:lnTo>
                    <a:lnTo>
                      <a:pt x="1973973" y="548068"/>
                    </a:lnTo>
                    <a:lnTo>
                      <a:pt x="1973973" y="247751"/>
                    </a:lnTo>
                    <a:close/>
                  </a:path>
                  <a:path extrusionOk="0" h="779780" w="4841240">
                    <a:moveTo>
                      <a:pt x="1986508" y="74472"/>
                    </a:moveTo>
                    <a:lnTo>
                      <a:pt x="1974151" y="33896"/>
                    </a:lnTo>
                    <a:lnTo>
                      <a:pt x="1940636" y="6845"/>
                    </a:lnTo>
                    <a:lnTo>
                      <a:pt x="1912797" y="1549"/>
                    </a:lnTo>
                    <a:lnTo>
                      <a:pt x="1897773" y="2895"/>
                    </a:lnTo>
                    <a:lnTo>
                      <a:pt x="1860664" y="23101"/>
                    </a:lnTo>
                    <a:lnTo>
                      <a:pt x="1841182" y="60083"/>
                    </a:lnTo>
                    <a:lnTo>
                      <a:pt x="1839874" y="74472"/>
                    </a:lnTo>
                    <a:lnTo>
                      <a:pt x="1841207" y="88874"/>
                    </a:lnTo>
                    <a:lnTo>
                      <a:pt x="1861045" y="126225"/>
                    </a:lnTo>
                    <a:lnTo>
                      <a:pt x="1898103" y="146799"/>
                    </a:lnTo>
                    <a:lnTo>
                      <a:pt x="1912797" y="148170"/>
                    </a:lnTo>
                    <a:lnTo>
                      <a:pt x="1927212" y="146799"/>
                    </a:lnTo>
                    <a:lnTo>
                      <a:pt x="1964550" y="126225"/>
                    </a:lnTo>
                    <a:lnTo>
                      <a:pt x="1985137" y="88874"/>
                    </a:lnTo>
                    <a:lnTo>
                      <a:pt x="1986508" y="74472"/>
                    </a:lnTo>
                    <a:close/>
                  </a:path>
                  <a:path extrusionOk="0" h="779780" w="4841240">
                    <a:moveTo>
                      <a:pt x="2408364" y="319887"/>
                    </a:moveTo>
                    <a:lnTo>
                      <a:pt x="2397379" y="255600"/>
                    </a:lnTo>
                    <a:lnTo>
                      <a:pt x="2364460" y="208559"/>
                    </a:lnTo>
                    <a:lnTo>
                      <a:pt x="2321318" y="183845"/>
                    </a:lnTo>
                    <a:lnTo>
                      <a:pt x="2267229" y="175602"/>
                    </a:lnTo>
                    <a:lnTo>
                      <a:pt x="2243747" y="176542"/>
                    </a:lnTo>
                    <a:lnTo>
                      <a:pt x="2204148" y="183997"/>
                    </a:lnTo>
                    <a:lnTo>
                      <a:pt x="2168029" y="204241"/>
                    </a:lnTo>
                    <a:lnTo>
                      <a:pt x="2150389" y="223443"/>
                    </a:lnTo>
                    <a:lnTo>
                      <a:pt x="2146757" y="215265"/>
                    </a:lnTo>
                    <a:lnTo>
                      <a:pt x="2111184" y="186588"/>
                    </a:lnTo>
                    <a:lnTo>
                      <a:pt x="2089226" y="183464"/>
                    </a:lnTo>
                    <a:lnTo>
                      <a:pt x="2077123" y="184632"/>
                    </a:lnTo>
                    <a:lnTo>
                      <a:pt x="2038210" y="212178"/>
                    </a:lnTo>
                    <a:lnTo>
                      <a:pt x="2028063" y="247751"/>
                    </a:lnTo>
                    <a:lnTo>
                      <a:pt x="2028063" y="548068"/>
                    </a:lnTo>
                    <a:lnTo>
                      <a:pt x="2045309" y="592772"/>
                    </a:lnTo>
                    <a:lnTo>
                      <a:pt x="2089226" y="610806"/>
                    </a:lnTo>
                    <a:lnTo>
                      <a:pt x="2102281" y="609701"/>
                    </a:lnTo>
                    <a:lnTo>
                      <a:pt x="2140902" y="583730"/>
                    </a:lnTo>
                    <a:lnTo>
                      <a:pt x="2150389" y="548068"/>
                    </a:lnTo>
                    <a:lnTo>
                      <a:pt x="2150389" y="353606"/>
                    </a:lnTo>
                    <a:lnTo>
                      <a:pt x="2151507" y="338569"/>
                    </a:lnTo>
                    <a:lnTo>
                      <a:pt x="2168321" y="301078"/>
                    </a:lnTo>
                    <a:lnTo>
                      <a:pt x="2203551" y="281228"/>
                    </a:lnTo>
                    <a:lnTo>
                      <a:pt x="2218994" y="279908"/>
                    </a:lnTo>
                    <a:lnTo>
                      <a:pt x="2233130" y="281178"/>
                    </a:lnTo>
                    <a:lnTo>
                      <a:pt x="2267331" y="300291"/>
                    </a:lnTo>
                    <a:lnTo>
                      <a:pt x="2284857" y="337934"/>
                    </a:lnTo>
                    <a:lnTo>
                      <a:pt x="2286025" y="353606"/>
                    </a:lnTo>
                    <a:lnTo>
                      <a:pt x="2286025" y="548068"/>
                    </a:lnTo>
                    <a:lnTo>
                      <a:pt x="2287092" y="561187"/>
                    </a:lnTo>
                    <a:lnTo>
                      <a:pt x="2312162" y="600875"/>
                    </a:lnTo>
                    <a:lnTo>
                      <a:pt x="2347582" y="610806"/>
                    </a:lnTo>
                    <a:lnTo>
                      <a:pt x="2360384" y="609701"/>
                    </a:lnTo>
                    <a:lnTo>
                      <a:pt x="2398814" y="583730"/>
                    </a:lnTo>
                    <a:lnTo>
                      <a:pt x="2408364" y="548068"/>
                    </a:lnTo>
                    <a:lnTo>
                      <a:pt x="2408364" y="319887"/>
                    </a:lnTo>
                    <a:close/>
                  </a:path>
                  <a:path extrusionOk="0" h="779780" w="4841240">
                    <a:moveTo>
                      <a:pt x="2861576" y="249326"/>
                    </a:moveTo>
                    <a:lnTo>
                      <a:pt x="2860446" y="235216"/>
                    </a:lnTo>
                    <a:lnTo>
                      <a:pt x="2857271" y="223443"/>
                    </a:lnTo>
                    <a:lnTo>
                      <a:pt x="2857068" y="222669"/>
                    </a:lnTo>
                    <a:lnTo>
                      <a:pt x="2823730" y="189344"/>
                    </a:lnTo>
                    <a:lnTo>
                      <a:pt x="2800413" y="185039"/>
                    </a:lnTo>
                    <a:lnTo>
                      <a:pt x="2791536" y="185648"/>
                    </a:lnTo>
                    <a:lnTo>
                      <a:pt x="2753169" y="206883"/>
                    </a:lnTo>
                    <a:lnTo>
                      <a:pt x="2743949" y="223443"/>
                    </a:lnTo>
                    <a:lnTo>
                      <a:pt x="2739250" y="218465"/>
                    </a:lnTo>
                    <a:lnTo>
                      <a:pt x="2739250" y="397522"/>
                    </a:lnTo>
                    <a:lnTo>
                      <a:pt x="2737904" y="419252"/>
                    </a:lnTo>
                    <a:lnTo>
                      <a:pt x="2727121" y="456692"/>
                    </a:lnTo>
                    <a:lnTo>
                      <a:pt x="2691117" y="494449"/>
                    </a:lnTo>
                    <a:lnTo>
                      <a:pt x="2654579" y="501802"/>
                    </a:lnTo>
                    <a:lnTo>
                      <a:pt x="2635377" y="499910"/>
                    </a:lnTo>
                    <a:lnTo>
                      <a:pt x="2592235" y="471627"/>
                    </a:lnTo>
                    <a:lnTo>
                      <a:pt x="2572016" y="418617"/>
                    </a:lnTo>
                    <a:lnTo>
                      <a:pt x="2570670" y="397522"/>
                    </a:lnTo>
                    <a:lnTo>
                      <a:pt x="2572093" y="376453"/>
                    </a:lnTo>
                    <a:lnTo>
                      <a:pt x="2583459" y="339598"/>
                    </a:lnTo>
                    <a:lnTo>
                      <a:pt x="2620060" y="301472"/>
                    </a:lnTo>
                    <a:lnTo>
                      <a:pt x="2673527" y="295922"/>
                    </a:lnTo>
                    <a:lnTo>
                      <a:pt x="2718079" y="324586"/>
                    </a:lnTo>
                    <a:lnTo>
                      <a:pt x="2737929" y="376199"/>
                    </a:lnTo>
                    <a:lnTo>
                      <a:pt x="2739250" y="397522"/>
                    </a:lnTo>
                    <a:lnTo>
                      <a:pt x="2739250" y="218465"/>
                    </a:lnTo>
                    <a:lnTo>
                      <a:pt x="2700820" y="188937"/>
                    </a:lnTo>
                    <a:lnTo>
                      <a:pt x="2651429" y="176441"/>
                    </a:lnTo>
                    <a:lnTo>
                      <a:pt x="2631833" y="175615"/>
                    </a:lnTo>
                    <a:lnTo>
                      <a:pt x="2607970" y="177431"/>
                    </a:lnTo>
                    <a:lnTo>
                      <a:pt x="2562872" y="191935"/>
                    </a:lnTo>
                    <a:lnTo>
                      <a:pt x="2523617" y="219138"/>
                    </a:lnTo>
                    <a:lnTo>
                      <a:pt x="2492260" y="255206"/>
                    </a:lnTo>
                    <a:lnTo>
                      <a:pt x="2471597" y="290639"/>
                    </a:lnTo>
                    <a:lnTo>
                      <a:pt x="2455799" y="333997"/>
                    </a:lnTo>
                    <a:lnTo>
                      <a:pt x="2448801" y="381800"/>
                    </a:lnTo>
                    <a:lnTo>
                      <a:pt x="2448344" y="399097"/>
                    </a:lnTo>
                    <a:lnTo>
                      <a:pt x="2449957" y="427761"/>
                    </a:lnTo>
                    <a:lnTo>
                      <a:pt x="2462898" y="485394"/>
                    </a:lnTo>
                    <a:lnTo>
                      <a:pt x="2501519" y="556552"/>
                    </a:lnTo>
                    <a:lnTo>
                      <a:pt x="2536355" y="586689"/>
                    </a:lnTo>
                    <a:lnTo>
                      <a:pt x="2578747" y="604774"/>
                    </a:lnTo>
                    <a:lnTo>
                      <a:pt x="2628696" y="610806"/>
                    </a:lnTo>
                    <a:lnTo>
                      <a:pt x="2646235" y="610044"/>
                    </a:lnTo>
                    <a:lnTo>
                      <a:pt x="2692997" y="598639"/>
                    </a:lnTo>
                    <a:lnTo>
                      <a:pt x="2729585" y="574014"/>
                    </a:lnTo>
                    <a:lnTo>
                      <a:pt x="2739250" y="562965"/>
                    </a:lnTo>
                    <a:lnTo>
                      <a:pt x="2739250" y="570801"/>
                    </a:lnTo>
                    <a:lnTo>
                      <a:pt x="2732201" y="612355"/>
                    </a:lnTo>
                    <a:lnTo>
                      <a:pt x="2711018" y="644512"/>
                    </a:lnTo>
                    <a:lnTo>
                      <a:pt x="2678684" y="665099"/>
                    </a:lnTo>
                    <a:lnTo>
                      <a:pt x="2638094" y="671957"/>
                    </a:lnTo>
                    <a:lnTo>
                      <a:pt x="2629624" y="671715"/>
                    </a:lnTo>
                    <a:lnTo>
                      <a:pt x="2591562" y="665975"/>
                    </a:lnTo>
                    <a:lnTo>
                      <a:pt x="2554300" y="651954"/>
                    </a:lnTo>
                    <a:lnTo>
                      <a:pt x="2535377" y="642950"/>
                    </a:lnTo>
                    <a:lnTo>
                      <a:pt x="2527782" y="639800"/>
                    </a:lnTo>
                    <a:lnTo>
                      <a:pt x="2520670" y="637451"/>
                    </a:lnTo>
                    <a:lnTo>
                      <a:pt x="2514054" y="635889"/>
                    </a:lnTo>
                    <a:lnTo>
                      <a:pt x="2507945" y="635101"/>
                    </a:lnTo>
                    <a:lnTo>
                      <a:pt x="2487396" y="642353"/>
                    </a:lnTo>
                    <a:lnTo>
                      <a:pt x="2472067" y="653923"/>
                    </a:lnTo>
                    <a:lnTo>
                      <a:pt x="2461920" y="669798"/>
                    </a:lnTo>
                    <a:lnTo>
                      <a:pt x="2456980" y="689991"/>
                    </a:lnTo>
                    <a:lnTo>
                      <a:pt x="2463876" y="709206"/>
                    </a:lnTo>
                    <a:lnTo>
                      <a:pt x="2488577" y="740562"/>
                    </a:lnTo>
                    <a:lnTo>
                      <a:pt x="2532443" y="764374"/>
                    </a:lnTo>
                    <a:lnTo>
                      <a:pt x="2599867" y="777709"/>
                    </a:lnTo>
                    <a:lnTo>
                      <a:pt x="2641231" y="779386"/>
                    </a:lnTo>
                    <a:lnTo>
                      <a:pt x="2664955" y="778598"/>
                    </a:lnTo>
                    <a:lnTo>
                      <a:pt x="2708859" y="772325"/>
                    </a:lnTo>
                    <a:lnTo>
                      <a:pt x="2751353" y="758291"/>
                    </a:lnTo>
                    <a:lnTo>
                      <a:pt x="2790952" y="734555"/>
                    </a:lnTo>
                    <a:lnTo>
                      <a:pt x="2823438" y="702170"/>
                    </a:lnTo>
                    <a:lnTo>
                      <a:pt x="2841383" y="671957"/>
                    </a:lnTo>
                    <a:lnTo>
                      <a:pt x="2846171" y="661974"/>
                    </a:lnTo>
                    <a:lnTo>
                      <a:pt x="2857144" y="622604"/>
                    </a:lnTo>
                    <a:lnTo>
                      <a:pt x="2861081" y="583018"/>
                    </a:lnTo>
                    <a:lnTo>
                      <a:pt x="2861576" y="501802"/>
                    </a:lnTo>
                    <a:lnTo>
                      <a:pt x="2861576" y="294017"/>
                    </a:lnTo>
                    <a:lnTo>
                      <a:pt x="2861576" y="249326"/>
                    </a:lnTo>
                    <a:close/>
                  </a:path>
                  <a:path extrusionOk="0" h="779780" w="4841240">
                    <a:moveTo>
                      <a:pt x="3354781" y="523760"/>
                    </a:moveTo>
                    <a:lnTo>
                      <a:pt x="3337915" y="482587"/>
                    </a:lnTo>
                    <a:lnTo>
                      <a:pt x="3295967" y="466521"/>
                    </a:lnTo>
                    <a:lnTo>
                      <a:pt x="3288157" y="467093"/>
                    </a:lnTo>
                    <a:lnTo>
                      <a:pt x="3279597" y="468782"/>
                    </a:lnTo>
                    <a:lnTo>
                      <a:pt x="3270313" y="471601"/>
                    </a:lnTo>
                    <a:lnTo>
                      <a:pt x="3250057" y="479704"/>
                    </a:lnTo>
                    <a:lnTo>
                      <a:pt x="3240176" y="483184"/>
                    </a:lnTo>
                    <a:lnTo>
                      <a:pt x="3202444" y="490740"/>
                    </a:lnTo>
                    <a:lnTo>
                      <a:pt x="3181489" y="491617"/>
                    </a:lnTo>
                    <a:lnTo>
                      <a:pt x="3147326" y="488429"/>
                    </a:lnTo>
                    <a:lnTo>
                      <a:pt x="3092818" y="462940"/>
                    </a:lnTo>
                    <a:lnTo>
                      <a:pt x="3065068" y="428180"/>
                    </a:lnTo>
                    <a:lnTo>
                      <a:pt x="3047796" y="386943"/>
                    </a:lnTo>
                    <a:lnTo>
                      <a:pt x="3039338" y="341731"/>
                    </a:lnTo>
                    <a:lnTo>
                      <a:pt x="3038779" y="326161"/>
                    </a:lnTo>
                    <a:lnTo>
                      <a:pt x="3038945" y="317906"/>
                    </a:lnTo>
                    <a:lnTo>
                      <a:pt x="3044939" y="276275"/>
                    </a:lnTo>
                    <a:lnTo>
                      <a:pt x="3057855" y="237350"/>
                    </a:lnTo>
                    <a:lnTo>
                      <a:pt x="3082760" y="199504"/>
                    </a:lnTo>
                    <a:lnTo>
                      <a:pt x="3118637" y="172796"/>
                    </a:lnTo>
                    <a:lnTo>
                      <a:pt x="3161957" y="159270"/>
                    </a:lnTo>
                    <a:lnTo>
                      <a:pt x="3186188" y="157568"/>
                    </a:lnTo>
                    <a:lnTo>
                      <a:pt x="3197047" y="158381"/>
                    </a:lnTo>
                    <a:lnTo>
                      <a:pt x="3210001" y="160807"/>
                    </a:lnTo>
                    <a:lnTo>
                      <a:pt x="3225076" y="164858"/>
                    </a:lnTo>
                    <a:lnTo>
                      <a:pt x="3259239" y="176276"/>
                    </a:lnTo>
                    <a:lnTo>
                      <a:pt x="3273717" y="180619"/>
                    </a:lnTo>
                    <a:lnTo>
                      <a:pt x="3285693" y="183540"/>
                    </a:lnTo>
                    <a:lnTo>
                      <a:pt x="3295167" y="185026"/>
                    </a:lnTo>
                    <a:lnTo>
                      <a:pt x="3303168" y="183857"/>
                    </a:lnTo>
                    <a:lnTo>
                      <a:pt x="3340798" y="157238"/>
                    </a:lnTo>
                    <a:lnTo>
                      <a:pt x="3345357" y="148170"/>
                    </a:lnTo>
                    <a:lnTo>
                      <a:pt x="3345357" y="146100"/>
                    </a:lnTo>
                    <a:lnTo>
                      <a:pt x="3346399" y="138506"/>
                    </a:lnTo>
                    <a:lnTo>
                      <a:pt x="3339084" y="89560"/>
                    </a:lnTo>
                    <a:lnTo>
                      <a:pt x="3310864" y="61925"/>
                    </a:lnTo>
                    <a:lnTo>
                      <a:pt x="3256165" y="41325"/>
                    </a:lnTo>
                    <a:lnTo>
                      <a:pt x="3181489" y="34467"/>
                    </a:lnTo>
                    <a:lnTo>
                      <a:pt x="3122485" y="39471"/>
                    </a:lnTo>
                    <a:lnTo>
                      <a:pt x="3069348" y="54470"/>
                    </a:lnTo>
                    <a:lnTo>
                      <a:pt x="3022104" y="79463"/>
                    </a:lnTo>
                    <a:lnTo>
                      <a:pt x="2980740" y="114452"/>
                    </a:lnTo>
                    <a:lnTo>
                      <a:pt x="2953067" y="148450"/>
                    </a:lnTo>
                    <a:lnTo>
                      <a:pt x="2931553" y="186474"/>
                    </a:lnTo>
                    <a:lnTo>
                      <a:pt x="2916186" y="228498"/>
                    </a:lnTo>
                    <a:lnTo>
                      <a:pt x="2906966" y="274535"/>
                    </a:lnTo>
                    <a:lnTo>
                      <a:pt x="2903893" y="324599"/>
                    </a:lnTo>
                    <a:lnTo>
                      <a:pt x="2906738" y="372427"/>
                    </a:lnTo>
                    <a:lnTo>
                      <a:pt x="2915272" y="417131"/>
                    </a:lnTo>
                    <a:lnTo>
                      <a:pt x="2929483" y="458685"/>
                    </a:lnTo>
                    <a:lnTo>
                      <a:pt x="2949384" y="497103"/>
                    </a:lnTo>
                    <a:lnTo>
                      <a:pt x="2996819" y="554545"/>
                    </a:lnTo>
                    <a:lnTo>
                      <a:pt x="3057601" y="593547"/>
                    </a:lnTo>
                    <a:lnTo>
                      <a:pt x="3114433" y="612355"/>
                    </a:lnTo>
                    <a:lnTo>
                      <a:pt x="3178352" y="618642"/>
                    </a:lnTo>
                    <a:lnTo>
                      <a:pt x="3195523" y="618172"/>
                    </a:lnTo>
                    <a:lnTo>
                      <a:pt x="3246170" y="611187"/>
                    </a:lnTo>
                    <a:lnTo>
                      <a:pt x="3292183" y="597382"/>
                    </a:lnTo>
                    <a:lnTo>
                      <a:pt x="3328301" y="578065"/>
                    </a:lnTo>
                    <a:lnTo>
                      <a:pt x="3351936" y="543458"/>
                    </a:lnTo>
                    <a:lnTo>
                      <a:pt x="3354070" y="533781"/>
                    </a:lnTo>
                    <a:lnTo>
                      <a:pt x="3354781" y="523760"/>
                    </a:lnTo>
                    <a:close/>
                  </a:path>
                  <a:path extrusionOk="0" h="779780" w="4841240">
                    <a:moveTo>
                      <a:pt x="3514725" y="65836"/>
                    </a:moveTo>
                    <a:lnTo>
                      <a:pt x="3497478" y="20358"/>
                    </a:lnTo>
                    <a:lnTo>
                      <a:pt x="3453561" y="2336"/>
                    </a:lnTo>
                    <a:lnTo>
                      <a:pt x="3440506" y="3479"/>
                    </a:lnTo>
                    <a:lnTo>
                      <a:pt x="3401885" y="30480"/>
                    </a:lnTo>
                    <a:lnTo>
                      <a:pt x="3392411" y="65836"/>
                    </a:lnTo>
                    <a:lnTo>
                      <a:pt x="3392411" y="548068"/>
                    </a:lnTo>
                    <a:lnTo>
                      <a:pt x="3409264" y="593153"/>
                    </a:lnTo>
                    <a:lnTo>
                      <a:pt x="3453561" y="610806"/>
                    </a:lnTo>
                    <a:lnTo>
                      <a:pt x="3466300" y="609676"/>
                    </a:lnTo>
                    <a:lnTo>
                      <a:pt x="3505022" y="583209"/>
                    </a:lnTo>
                    <a:lnTo>
                      <a:pt x="3514725" y="548068"/>
                    </a:lnTo>
                    <a:lnTo>
                      <a:pt x="3514725" y="65836"/>
                    </a:lnTo>
                    <a:close/>
                  </a:path>
                  <a:path extrusionOk="0" h="779780" w="4841240">
                    <a:moveTo>
                      <a:pt x="3965575" y="397522"/>
                    </a:moveTo>
                    <a:lnTo>
                      <a:pt x="3962095" y="353072"/>
                    </a:lnTo>
                    <a:lnTo>
                      <a:pt x="3951655" y="312242"/>
                    </a:lnTo>
                    <a:lnTo>
                      <a:pt x="3943134" y="294017"/>
                    </a:lnTo>
                    <a:lnTo>
                      <a:pt x="3934269" y="275043"/>
                    </a:lnTo>
                    <a:lnTo>
                      <a:pt x="3909911" y="241477"/>
                    </a:lnTo>
                    <a:lnTo>
                      <a:pt x="3878783" y="212661"/>
                    </a:lnTo>
                    <a:lnTo>
                      <a:pt x="3843451" y="192087"/>
                    </a:lnTo>
                    <a:lnTo>
                      <a:pt x="3843248" y="192036"/>
                    </a:lnTo>
                    <a:lnTo>
                      <a:pt x="3843248" y="398297"/>
                    </a:lnTo>
                    <a:lnTo>
                      <a:pt x="3841877" y="419836"/>
                    </a:lnTo>
                    <a:lnTo>
                      <a:pt x="3830904" y="456971"/>
                    </a:lnTo>
                    <a:lnTo>
                      <a:pt x="3795026" y="494499"/>
                    </a:lnTo>
                    <a:lnTo>
                      <a:pt x="3760139" y="501802"/>
                    </a:lnTo>
                    <a:lnTo>
                      <a:pt x="3757003" y="501802"/>
                    </a:lnTo>
                    <a:lnTo>
                      <a:pt x="3709581" y="484606"/>
                    </a:lnTo>
                    <a:lnTo>
                      <a:pt x="3681628" y="437515"/>
                    </a:lnTo>
                    <a:lnTo>
                      <a:pt x="3676243" y="397522"/>
                    </a:lnTo>
                    <a:lnTo>
                      <a:pt x="3677615" y="376453"/>
                    </a:lnTo>
                    <a:lnTo>
                      <a:pt x="3688588" y="339598"/>
                    </a:lnTo>
                    <a:lnTo>
                      <a:pt x="3724656" y="301472"/>
                    </a:lnTo>
                    <a:lnTo>
                      <a:pt x="3760139" y="294017"/>
                    </a:lnTo>
                    <a:lnTo>
                      <a:pt x="3779329" y="295884"/>
                    </a:lnTo>
                    <a:lnTo>
                      <a:pt x="3822090" y="323659"/>
                    </a:lnTo>
                    <a:lnTo>
                      <a:pt x="3841927" y="376745"/>
                    </a:lnTo>
                    <a:lnTo>
                      <a:pt x="3843248" y="398297"/>
                    </a:lnTo>
                    <a:lnTo>
                      <a:pt x="3843248" y="192036"/>
                    </a:lnTo>
                    <a:lnTo>
                      <a:pt x="3803904" y="179730"/>
                    </a:lnTo>
                    <a:lnTo>
                      <a:pt x="3760139" y="175615"/>
                    </a:lnTo>
                    <a:lnTo>
                      <a:pt x="3715474" y="179539"/>
                    </a:lnTo>
                    <a:lnTo>
                      <a:pt x="3675557" y="191300"/>
                    </a:lnTo>
                    <a:lnTo>
                      <a:pt x="3640391" y="210908"/>
                    </a:lnTo>
                    <a:lnTo>
                      <a:pt x="3609987" y="238353"/>
                    </a:lnTo>
                    <a:lnTo>
                      <a:pt x="3585451" y="271818"/>
                    </a:lnTo>
                    <a:lnTo>
                      <a:pt x="3567925" y="309511"/>
                    </a:lnTo>
                    <a:lnTo>
                      <a:pt x="3557409" y="351409"/>
                    </a:lnTo>
                    <a:lnTo>
                      <a:pt x="3553917" y="397522"/>
                    </a:lnTo>
                    <a:lnTo>
                      <a:pt x="3557435" y="443293"/>
                    </a:lnTo>
                    <a:lnTo>
                      <a:pt x="3568027" y="484949"/>
                    </a:lnTo>
                    <a:lnTo>
                      <a:pt x="3585680" y="522490"/>
                    </a:lnTo>
                    <a:lnTo>
                      <a:pt x="3610381" y="555917"/>
                    </a:lnTo>
                    <a:lnTo>
                      <a:pt x="3640912" y="583361"/>
                    </a:lnTo>
                    <a:lnTo>
                      <a:pt x="3676040" y="602957"/>
                    </a:lnTo>
                    <a:lnTo>
                      <a:pt x="3715778" y="614718"/>
                    </a:lnTo>
                    <a:lnTo>
                      <a:pt x="3760139" y="618642"/>
                    </a:lnTo>
                    <a:lnTo>
                      <a:pt x="3803827" y="614603"/>
                    </a:lnTo>
                    <a:lnTo>
                      <a:pt x="3843147" y="602462"/>
                    </a:lnTo>
                    <a:lnTo>
                      <a:pt x="3878110" y="582244"/>
                    </a:lnTo>
                    <a:lnTo>
                      <a:pt x="3908729" y="553948"/>
                    </a:lnTo>
                    <a:lnTo>
                      <a:pt x="3933596" y="519912"/>
                    </a:lnTo>
                    <a:lnTo>
                      <a:pt x="3951363" y="482498"/>
                    </a:lnTo>
                    <a:lnTo>
                      <a:pt x="3962019" y="441706"/>
                    </a:lnTo>
                    <a:lnTo>
                      <a:pt x="3965575" y="397522"/>
                    </a:lnTo>
                    <a:close/>
                  </a:path>
                  <a:path extrusionOk="0" h="779780" w="4841240">
                    <a:moveTo>
                      <a:pt x="4385869" y="247751"/>
                    </a:moveTo>
                    <a:lnTo>
                      <a:pt x="4368101" y="201891"/>
                    </a:lnTo>
                    <a:lnTo>
                      <a:pt x="4323512" y="183451"/>
                    </a:lnTo>
                    <a:lnTo>
                      <a:pt x="4310735" y="184632"/>
                    </a:lnTo>
                    <a:lnTo>
                      <a:pt x="4272851" y="212166"/>
                    </a:lnTo>
                    <a:lnTo>
                      <a:pt x="4263542" y="247751"/>
                    </a:lnTo>
                    <a:lnTo>
                      <a:pt x="4263542" y="437502"/>
                    </a:lnTo>
                    <a:lnTo>
                      <a:pt x="4262120" y="453097"/>
                    </a:lnTo>
                    <a:lnTo>
                      <a:pt x="4240936" y="489254"/>
                    </a:lnTo>
                    <a:lnTo>
                      <a:pt x="4194924" y="504939"/>
                    </a:lnTo>
                    <a:lnTo>
                      <a:pt x="4181818" y="503961"/>
                    </a:lnTo>
                    <a:lnTo>
                      <a:pt x="4139717" y="479259"/>
                    </a:lnTo>
                    <a:lnTo>
                      <a:pt x="4127893" y="437502"/>
                    </a:lnTo>
                    <a:lnTo>
                      <a:pt x="4127893" y="247751"/>
                    </a:lnTo>
                    <a:lnTo>
                      <a:pt x="4126839" y="234607"/>
                    </a:lnTo>
                    <a:lnTo>
                      <a:pt x="4101935" y="193827"/>
                    </a:lnTo>
                    <a:lnTo>
                      <a:pt x="4066730" y="183451"/>
                    </a:lnTo>
                    <a:lnTo>
                      <a:pt x="4053979" y="184632"/>
                    </a:lnTo>
                    <a:lnTo>
                      <a:pt x="4015270" y="212166"/>
                    </a:lnTo>
                    <a:lnTo>
                      <a:pt x="4005554" y="247751"/>
                    </a:lnTo>
                    <a:lnTo>
                      <a:pt x="4005554" y="456336"/>
                    </a:lnTo>
                    <a:lnTo>
                      <a:pt x="4019867" y="526707"/>
                    </a:lnTo>
                    <a:lnTo>
                      <a:pt x="4062806" y="579424"/>
                    </a:lnTo>
                    <a:lnTo>
                      <a:pt x="4121416" y="608850"/>
                    </a:lnTo>
                    <a:lnTo>
                      <a:pt x="4195318" y="618642"/>
                    </a:lnTo>
                    <a:lnTo>
                      <a:pt x="4234866" y="616191"/>
                    </a:lnTo>
                    <a:lnTo>
                      <a:pt x="4301896" y="596595"/>
                    </a:lnTo>
                    <a:lnTo>
                      <a:pt x="4354106" y="555561"/>
                    </a:lnTo>
                    <a:lnTo>
                      <a:pt x="4382338" y="494017"/>
                    </a:lnTo>
                    <a:lnTo>
                      <a:pt x="4385869" y="456336"/>
                    </a:lnTo>
                    <a:lnTo>
                      <a:pt x="4385869" y="247751"/>
                    </a:lnTo>
                    <a:close/>
                  </a:path>
                  <a:path extrusionOk="0" h="779780" w="4841240">
                    <a:moveTo>
                      <a:pt x="4840630" y="66624"/>
                    </a:moveTo>
                    <a:lnTo>
                      <a:pt x="4830711" y="28473"/>
                    </a:lnTo>
                    <a:lnTo>
                      <a:pt x="4791888" y="3378"/>
                    </a:lnTo>
                    <a:lnTo>
                      <a:pt x="4779467" y="2324"/>
                    </a:lnTo>
                    <a:lnTo>
                      <a:pt x="4767364" y="3352"/>
                    </a:lnTo>
                    <a:lnTo>
                      <a:pt x="4728438" y="27813"/>
                    </a:lnTo>
                    <a:lnTo>
                      <a:pt x="4718304" y="64274"/>
                    </a:lnTo>
                    <a:lnTo>
                      <a:pt x="4718304" y="210896"/>
                    </a:lnTo>
                    <a:lnTo>
                      <a:pt x="4718304" y="397522"/>
                    </a:lnTo>
                    <a:lnTo>
                      <a:pt x="4712614" y="438289"/>
                    </a:lnTo>
                    <a:lnTo>
                      <a:pt x="4683163" y="483920"/>
                    </a:lnTo>
                    <a:lnTo>
                      <a:pt x="4633620" y="500240"/>
                    </a:lnTo>
                    <a:lnTo>
                      <a:pt x="4615383" y="498348"/>
                    </a:lnTo>
                    <a:lnTo>
                      <a:pt x="4572457" y="470052"/>
                    </a:lnTo>
                    <a:lnTo>
                      <a:pt x="4551146" y="417931"/>
                    </a:lnTo>
                    <a:lnTo>
                      <a:pt x="4549724" y="397522"/>
                    </a:lnTo>
                    <a:lnTo>
                      <a:pt x="4551096" y="376123"/>
                    </a:lnTo>
                    <a:lnTo>
                      <a:pt x="4562081" y="339077"/>
                    </a:lnTo>
                    <a:lnTo>
                      <a:pt x="4598149" y="301371"/>
                    </a:lnTo>
                    <a:lnTo>
                      <a:pt x="4633620" y="294017"/>
                    </a:lnTo>
                    <a:lnTo>
                      <a:pt x="4652835" y="295808"/>
                    </a:lnTo>
                    <a:lnTo>
                      <a:pt x="4696358" y="322630"/>
                    </a:lnTo>
                    <a:lnTo>
                      <a:pt x="4716932" y="375500"/>
                    </a:lnTo>
                    <a:lnTo>
                      <a:pt x="4718304" y="397522"/>
                    </a:lnTo>
                    <a:lnTo>
                      <a:pt x="4718304" y="210896"/>
                    </a:lnTo>
                    <a:lnTo>
                      <a:pt x="4685373" y="190169"/>
                    </a:lnTo>
                    <a:lnTo>
                      <a:pt x="4644021" y="177965"/>
                    </a:lnTo>
                    <a:lnTo>
                      <a:pt x="4609325" y="175615"/>
                    </a:lnTo>
                    <a:lnTo>
                      <a:pt x="4586211" y="177355"/>
                    </a:lnTo>
                    <a:lnTo>
                      <a:pt x="4542510" y="191274"/>
                    </a:lnTo>
                    <a:lnTo>
                      <a:pt x="4502747" y="218478"/>
                    </a:lnTo>
                    <a:lnTo>
                      <a:pt x="4470793" y="255130"/>
                    </a:lnTo>
                    <a:lnTo>
                      <a:pt x="4444606" y="304114"/>
                    </a:lnTo>
                    <a:lnTo>
                      <a:pt x="4429315" y="365277"/>
                    </a:lnTo>
                    <a:lnTo>
                      <a:pt x="4427410" y="399097"/>
                    </a:lnTo>
                    <a:lnTo>
                      <a:pt x="4430547" y="441134"/>
                    </a:lnTo>
                    <a:lnTo>
                      <a:pt x="4439945" y="480237"/>
                    </a:lnTo>
                    <a:lnTo>
                      <a:pt x="4455630" y="516407"/>
                    </a:lnTo>
                    <a:lnTo>
                      <a:pt x="4477588" y="549630"/>
                    </a:lnTo>
                    <a:lnTo>
                      <a:pt x="4506595" y="579818"/>
                    </a:lnTo>
                    <a:lnTo>
                      <a:pt x="4539526" y="601395"/>
                    </a:lnTo>
                    <a:lnTo>
                      <a:pt x="4576381" y="614337"/>
                    </a:lnTo>
                    <a:lnTo>
                      <a:pt x="4617161" y="618642"/>
                    </a:lnTo>
                    <a:lnTo>
                      <a:pt x="4632274" y="617880"/>
                    </a:lnTo>
                    <a:lnTo>
                      <a:pt x="4675581" y="606488"/>
                    </a:lnTo>
                    <a:lnTo>
                      <a:pt x="4711814" y="581863"/>
                    </a:lnTo>
                    <a:lnTo>
                      <a:pt x="4721453" y="570801"/>
                    </a:lnTo>
                    <a:lnTo>
                      <a:pt x="4724336" y="577329"/>
                    </a:lnTo>
                    <a:lnTo>
                      <a:pt x="4760061" y="606882"/>
                    </a:lnTo>
                    <a:lnTo>
                      <a:pt x="4784179" y="610806"/>
                    </a:lnTo>
                    <a:lnTo>
                      <a:pt x="4797158" y="609473"/>
                    </a:lnTo>
                    <a:lnTo>
                      <a:pt x="4833124" y="580275"/>
                    </a:lnTo>
                    <a:lnTo>
                      <a:pt x="4840630" y="500240"/>
                    </a:lnTo>
                    <a:lnTo>
                      <a:pt x="4840630" y="294017"/>
                    </a:lnTo>
                    <a:lnTo>
                      <a:pt x="4840630" y="210896"/>
                    </a:lnTo>
                    <a:lnTo>
                      <a:pt x="4840630" y="66624"/>
                    </a:lnTo>
                    <a:close/>
                  </a:path>
                </a:pathLst>
              </a:custGeom>
              <a:solidFill>
                <a:srgbClr val="3E94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092">
                  <a:solidFill>
                    <a:schemeClr val="dk1"/>
                  </a:solidFill>
                  <a:latin typeface="Calibri"/>
                  <a:ea typeface="Calibri"/>
                  <a:cs typeface="Calibri"/>
                  <a:sym typeface="Calibri"/>
                </a:endParaRPr>
              </a:p>
            </p:txBody>
          </p:sp>
          <p:cxnSp>
            <p:nvCxnSpPr>
              <p:cNvPr id="550" name="Google Shape;550;p9"/>
              <p:cNvCxnSpPr/>
              <p:nvPr/>
            </p:nvCxnSpPr>
            <p:spPr>
              <a:xfrm rot="10800000">
                <a:off x="2895168" y="1884058"/>
                <a:ext cx="158281" cy="0"/>
              </a:xfrm>
              <a:prstGeom prst="straightConnector1">
                <a:avLst/>
              </a:prstGeom>
              <a:noFill/>
              <a:ln cap="flat" cmpd="sng" w="9525">
                <a:solidFill>
                  <a:schemeClr val="accent1"/>
                </a:solidFill>
                <a:prstDash val="solid"/>
                <a:miter lim="800000"/>
                <a:headEnd len="sm" w="sm" type="none"/>
                <a:tailEnd len="sm" w="sm" type="none"/>
              </a:ln>
            </p:spPr>
          </p:cxnSp>
          <p:cxnSp>
            <p:nvCxnSpPr>
              <p:cNvPr id="551" name="Google Shape;551;p9"/>
              <p:cNvCxnSpPr/>
              <p:nvPr/>
            </p:nvCxnSpPr>
            <p:spPr>
              <a:xfrm rot="10800000">
                <a:off x="2895168" y="1922230"/>
                <a:ext cx="158281" cy="0"/>
              </a:xfrm>
              <a:prstGeom prst="straightConnector1">
                <a:avLst/>
              </a:prstGeom>
              <a:noFill/>
              <a:ln cap="flat" cmpd="sng" w="9525">
                <a:solidFill>
                  <a:schemeClr val="accent1"/>
                </a:solidFill>
                <a:prstDash val="solid"/>
                <a:miter lim="800000"/>
                <a:headEnd len="sm" w="sm" type="none"/>
                <a:tailEnd len="sm" w="sm" type="none"/>
              </a:ln>
            </p:spPr>
          </p:cxnSp>
          <p:cxnSp>
            <p:nvCxnSpPr>
              <p:cNvPr id="552" name="Google Shape;552;p9"/>
              <p:cNvCxnSpPr/>
              <p:nvPr/>
            </p:nvCxnSpPr>
            <p:spPr>
              <a:xfrm rot="10800000">
                <a:off x="2895168" y="1960403"/>
                <a:ext cx="158281" cy="0"/>
              </a:xfrm>
              <a:prstGeom prst="straightConnector1">
                <a:avLst/>
              </a:prstGeom>
              <a:noFill/>
              <a:ln cap="flat" cmpd="sng" w="9525">
                <a:solidFill>
                  <a:schemeClr val="accent1"/>
                </a:solidFill>
                <a:prstDash val="solid"/>
                <a:miter lim="800000"/>
                <a:headEnd len="sm" w="sm" type="none"/>
                <a:tailEnd len="sm" w="sm" type="none"/>
              </a:ln>
            </p:spPr>
          </p:cxnSp>
          <p:cxnSp>
            <p:nvCxnSpPr>
              <p:cNvPr id="553" name="Google Shape;553;p9"/>
              <p:cNvCxnSpPr/>
              <p:nvPr/>
            </p:nvCxnSpPr>
            <p:spPr>
              <a:xfrm rot="10800000">
                <a:off x="2960116" y="3573409"/>
                <a:ext cx="1765359" cy="0"/>
              </a:xfrm>
              <a:prstGeom prst="straightConnector1">
                <a:avLst/>
              </a:prstGeom>
              <a:noFill/>
              <a:ln cap="flat" cmpd="sng" w="9525">
                <a:solidFill>
                  <a:schemeClr val="accent1"/>
                </a:solidFill>
                <a:prstDash val="solid"/>
                <a:miter lim="800000"/>
                <a:headEnd len="sm" w="sm" type="none"/>
                <a:tailEnd len="sm" w="sm" type="none"/>
              </a:ln>
            </p:spPr>
          </p:cxnSp>
          <p:cxnSp>
            <p:nvCxnSpPr>
              <p:cNvPr id="554" name="Google Shape;554;p9"/>
              <p:cNvCxnSpPr/>
              <p:nvPr/>
            </p:nvCxnSpPr>
            <p:spPr>
              <a:xfrm rot="10800000">
                <a:off x="2960116" y="4340160"/>
                <a:ext cx="1765359" cy="0"/>
              </a:xfrm>
              <a:prstGeom prst="straightConnector1">
                <a:avLst/>
              </a:prstGeom>
              <a:noFill/>
              <a:ln cap="flat" cmpd="sng" w="9525">
                <a:solidFill>
                  <a:srgbClr val="F2F2F2"/>
                </a:solidFill>
                <a:prstDash val="solid"/>
                <a:miter lim="800000"/>
                <a:headEnd len="sm" w="sm" type="none"/>
                <a:tailEnd len="sm" w="sm" type="none"/>
              </a:ln>
            </p:spPr>
          </p:cxnSp>
          <p:cxnSp>
            <p:nvCxnSpPr>
              <p:cNvPr id="555" name="Google Shape;555;p9"/>
              <p:cNvCxnSpPr/>
              <p:nvPr/>
            </p:nvCxnSpPr>
            <p:spPr>
              <a:xfrm rot="10800000">
                <a:off x="2960116" y="5106910"/>
                <a:ext cx="1765359" cy="0"/>
              </a:xfrm>
              <a:prstGeom prst="straightConnector1">
                <a:avLst/>
              </a:prstGeom>
              <a:noFill/>
              <a:ln cap="flat" cmpd="sng" w="9525">
                <a:solidFill>
                  <a:srgbClr val="F2F2F2"/>
                </a:solidFill>
                <a:prstDash val="solid"/>
                <a:miter lim="800000"/>
                <a:headEnd len="sm" w="sm" type="none"/>
                <a:tailEnd len="sm" w="sm" type="none"/>
              </a:ln>
            </p:spPr>
          </p:cxnSp>
          <p:cxnSp>
            <p:nvCxnSpPr>
              <p:cNvPr id="556" name="Google Shape;556;p9"/>
              <p:cNvCxnSpPr/>
              <p:nvPr/>
            </p:nvCxnSpPr>
            <p:spPr>
              <a:xfrm rot="10800000">
                <a:off x="2960116" y="5873660"/>
                <a:ext cx="1765359" cy="0"/>
              </a:xfrm>
              <a:prstGeom prst="straightConnector1">
                <a:avLst/>
              </a:prstGeom>
              <a:noFill/>
              <a:ln cap="flat" cmpd="sng" w="9525">
                <a:solidFill>
                  <a:schemeClr val="accent1"/>
                </a:solidFill>
                <a:prstDash val="solid"/>
                <a:miter lim="800000"/>
                <a:headEnd len="sm" w="sm" type="none"/>
                <a:tailEnd len="sm" w="sm" type="none"/>
              </a:ln>
            </p:spPr>
          </p:cxnSp>
          <p:cxnSp>
            <p:nvCxnSpPr>
              <p:cNvPr id="557" name="Google Shape;557;p9"/>
              <p:cNvCxnSpPr>
                <a:stCxn id="547" idx="2"/>
              </p:cNvCxnSpPr>
              <p:nvPr/>
            </p:nvCxnSpPr>
            <p:spPr>
              <a:xfrm rot="10800000">
                <a:off x="3839594" y="3573519"/>
                <a:ext cx="0" cy="2370600"/>
              </a:xfrm>
              <a:prstGeom prst="straightConnector1">
                <a:avLst/>
              </a:prstGeom>
              <a:noFill/>
              <a:ln cap="flat" cmpd="sng" w="9525">
                <a:solidFill>
                  <a:srgbClr val="F2F2F2"/>
                </a:solidFill>
                <a:prstDash val="solid"/>
                <a:miter lim="800000"/>
                <a:headEnd len="sm" w="sm" type="none"/>
                <a:tailEnd len="sm" w="sm" type="none"/>
              </a:ln>
            </p:spPr>
          </p:cxnSp>
          <p:pic>
            <p:nvPicPr>
              <p:cNvPr descr="Icon&#10;&#10;Description automatically generated" id="558" name="Google Shape;558;p9"/>
              <p:cNvPicPr preferRelativeResize="0"/>
              <p:nvPr/>
            </p:nvPicPr>
            <p:blipFill rotWithShape="1">
              <a:blip r:embed="rId12">
                <a:alphaModFix/>
              </a:blip>
              <a:srcRect b="0" l="0" r="0" t="0"/>
              <a:stretch/>
            </p:blipFill>
            <p:spPr>
              <a:xfrm>
                <a:off x="3161215" y="3666133"/>
                <a:ext cx="420624" cy="371883"/>
              </a:xfrm>
              <a:prstGeom prst="rect">
                <a:avLst/>
              </a:prstGeom>
              <a:noFill/>
              <a:ln>
                <a:noFill/>
              </a:ln>
            </p:spPr>
          </p:pic>
          <p:sp>
            <p:nvSpPr>
              <p:cNvPr id="559" name="Google Shape;559;p9"/>
              <p:cNvSpPr txBox="1"/>
              <p:nvPr/>
            </p:nvSpPr>
            <p:spPr>
              <a:xfrm>
                <a:off x="2947983" y="3971680"/>
                <a:ext cx="1003247" cy="2506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rgbClr val="2D3243"/>
                    </a:solidFill>
                    <a:latin typeface="Arial"/>
                    <a:ea typeface="Arial"/>
                    <a:cs typeface="Arial"/>
                    <a:sym typeface="Arial"/>
                  </a:rPr>
                  <a:t>Ma semaine</a:t>
                </a:r>
                <a:endParaRPr/>
              </a:p>
            </p:txBody>
          </p:sp>
          <p:pic>
            <p:nvPicPr>
              <p:cNvPr descr="Collaboration icon - GSI Health" id="560" name="Google Shape;560;p9"/>
              <p:cNvPicPr preferRelativeResize="0"/>
              <p:nvPr/>
            </p:nvPicPr>
            <p:blipFill rotWithShape="1">
              <a:blip r:embed="rId13">
                <a:alphaModFix/>
              </a:blip>
              <a:srcRect b="0" l="0" r="0" t="0"/>
              <a:stretch/>
            </p:blipFill>
            <p:spPr>
              <a:xfrm>
                <a:off x="4179646" y="4422635"/>
                <a:ext cx="347126" cy="346933"/>
              </a:xfrm>
              <a:prstGeom prst="rect">
                <a:avLst/>
              </a:prstGeom>
              <a:noFill/>
              <a:ln>
                <a:noFill/>
              </a:ln>
            </p:spPr>
          </p:pic>
          <p:sp>
            <p:nvSpPr>
              <p:cNvPr id="561" name="Google Shape;561;p9"/>
              <p:cNvSpPr txBox="1"/>
              <p:nvPr/>
            </p:nvSpPr>
            <p:spPr>
              <a:xfrm>
                <a:off x="3773506" y="4783300"/>
                <a:ext cx="1159406" cy="25063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600">
                    <a:solidFill>
                      <a:srgbClr val="2D3243"/>
                    </a:solidFill>
                    <a:latin typeface="Arial"/>
                    <a:ea typeface="Arial"/>
                    <a:cs typeface="Arial"/>
                    <a:sym typeface="Arial"/>
                  </a:rPr>
                  <a:t>Mes réservations</a:t>
                </a:r>
                <a:endParaRPr/>
              </a:p>
            </p:txBody>
          </p:sp>
          <p:pic>
            <p:nvPicPr>
              <p:cNvPr descr="Icon&#10;&#10;Description automatically generated" id="562" name="Google Shape;562;p9"/>
              <p:cNvPicPr preferRelativeResize="0"/>
              <p:nvPr/>
            </p:nvPicPr>
            <p:blipFill rotWithShape="1">
              <a:blip r:embed="rId14">
                <a:alphaModFix/>
              </a:blip>
              <a:srcRect b="0" l="0" r="0" t="0"/>
              <a:stretch/>
            </p:blipFill>
            <p:spPr>
              <a:xfrm>
                <a:off x="4170847" y="3689747"/>
                <a:ext cx="364726" cy="324654"/>
              </a:xfrm>
              <a:prstGeom prst="rect">
                <a:avLst/>
              </a:prstGeom>
              <a:noFill/>
              <a:ln>
                <a:noFill/>
              </a:ln>
            </p:spPr>
          </p:pic>
          <p:sp>
            <p:nvSpPr>
              <p:cNvPr id="563" name="Google Shape;563;p9"/>
              <p:cNvSpPr txBox="1"/>
              <p:nvPr/>
            </p:nvSpPr>
            <p:spPr>
              <a:xfrm>
                <a:off x="3837435" y="3971680"/>
                <a:ext cx="1199923" cy="2506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rgbClr val="2D3243"/>
                    </a:solidFill>
                    <a:latin typeface="Arial"/>
                    <a:ea typeface="Arial"/>
                    <a:cs typeface="Arial"/>
                    <a:sym typeface="Arial"/>
                  </a:rPr>
                  <a:t>Plans interactifs</a:t>
                </a:r>
                <a:endParaRPr/>
              </a:p>
            </p:txBody>
          </p:sp>
          <p:pic>
            <p:nvPicPr>
              <p:cNvPr descr="Info Information Circle Button Svg Png Icon Free Download (#447841 ..." id="564" name="Google Shape;564;p9"/>
              <p:cNvPicPr preferRelativeResize="0"/>
              <p:nvPr/>
            </p:nvPicPr>
            <p:blipFill rotWithShape="1">
              <a:blip r:embed="rId15">
                <a:alphaModFix/>
              </a:blip>
              <a:srcRect b="0" l="0" r="0" t="0"/>
              <a:stretch/>
            </p:blipFill>
            <p:spPr>
              <a:xfrm>
                <a:off x="4224268" y="5212999"/>
                <a:ext cx="257883" cy="258419"/>
              </a:xfrm>
              <a:prstGeom prst="rect">
                <a:avLst/>
              </a:prstGeom>
              <a:noFill/>
              <a:ln>
                <a:noFill/>
              </a:ln>
            </p:spPr>
          </p:pic>
          <p:sp>
            <p:nvSpPr>
              <p:cNvPr id="565" name="Google Shape;565;p9"/>
              <p:cNvSpPr txBox="1"/>
              <p:nvPr/>
            </p:nvSpPr>
            <p:spPr>
              <a:xfrm>
                <a:off x="3958809" y="5471495"/>
                <a:ext cx="788802" cy="25063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600">
                    <a:solidFill>
                      <a:srgbClr val="2D3243"/>
                    </a:solidFill>
                    <a:latin typeface="Arial"/>
                    <a:ea typeface="Arial"/>
                    <a:cs typeface="Arial"/>
                    <a:sym typeface="Arial"/>
                  </a:rPr>
                  <a:t>Infos</a:t>
                </a:r>
                <a:endParaRPr/>
              </a:p>
            </p:txBody>
          </p:sp>
          <p:pic>
            <p:nvPicPr>
              <p:cNvPr descr="Qr code&#10;&#10;Description automatically generated" id="566" name="Google Shape;566;p9"/>
              <p:cNvPicPr preferRelativeResize="0"/>
              <p:nvPr/>
            </p:nvPicPr>
            <p:blipFill rotWithShape="1">
              <a:blip r:embed="rId16">
                <a:alphaModFix/>
              </a:blip>
              <a:srcRect b="0" l="0" r="0" t="0"/>
              <a:stretch/>
            </p:blipFill>
            <p:spPr>
              <a:xfrm>
                <a:off x="3231183" y="5201942"/>
                <a:ext cx="280688" cy="280532"/>
              </a:xfrm>
              <a:prstGeom prst="rect">
                <a:avLst/>
              </a:prstGeom>
              <a:noFill/>
              <a:ln>
                <a:noFill/>
              </a:ln>
            </p:spPr>
          </p:pic>
          <p:sp>
            <p:nvSpPr>
              <p:cNvPr id="567" name="Google Shape;567;p9"/>
              <p:cNvSpPr txBox="1"/>
              <p:nvPr/>
            </p:nvSpPr>
            <p:spPr>
              <a:xfrm>
                <a:off x="2884088" y="5471495"/>
                <a:ext cx="1139001" cy="2506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600">
                    <a:solidFill>
                      <a:srgbClr val="2D3243"/>
                    </a:solidFill>
                    <a:latin typeface="Arial"/>
                    <a:ea typeface="Arial"/>
                    <a:cs typeface="Arial"/>
                    <a:sym typeface="Arial"/>
                  </a:rPr>
                  <a:t>Scan QR Code</a:t>
                </a:r>
                <a:endParaRPr/>
              </a:p>
            </p:txBody>
          </p:sp>
          <p:pic>
            <p:nvPicPr>
              <p:cNvPr descr="Two Persons Talking Sharing Sitting On A Table - Two People Meeting ..." id="568" name="Google Shape;568;p9"/>
              <p:cNvPicPr preferRelativeResize="0"/>
              <p:nvPr/>
            </p:nvPicPr>
            <p:blipFill rotWithShape="1">
              <a:blip r:embed="rId17">
                <a:alphaModFix/>
              </a:blip>
              <a:srcRect b="0" l="0" r="0" t="0"/>
              <a:stretch/>
            </p:blipFill>
            <p:spPr>
              <a:xfrm>
                <a:off x="3224683" y="4423440"/>
                <a:ext cx="293689" cy="345324"/>
              </a:xfrm>
              <a:prstGeom prst="rect">
                <a:avLst/>
              </a:prstGeom>
              <a:noFill/>
              <a:ln>
                <a:noFill/>
              </a:ln>
            </p:spPr>
          </p:pic>
          <p:sp>
            <p:nvSpPr>
              <p:cNvPr id="569" name="Google Shape;569;p9"/>
              <p:cNvSpPr txBox="1"/>
              <p:nvPr/>
            </p:nvSpPr>
            <p:spPr>
              <a:xfrm>
                <a:off x="2791824" y="4783300"/>
                <a:ext cx="1159406" cy="25063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600">
                    <a:solidFill>
                      <a:srgbClr val="2D3243"/>
                    </a:solidFill>
                    <a:latin typeface="Arial"/>
                    <a:ea typeface="Arial"/>
                    <a:cs typeface="Arial"/>
                    <a:sym typeface="Arial"/>
                  </a:rPr>
                  <a:t>Réserver</a:t>
                </a:r>
                <a:endParaRPr/>
              </a:p>
            </p:txBody>
          </p:sp>
        </p:grpSp>
      </p:grpSp>
      <p:sp>
        <p:nvSpPr>
          <p:cNvPr id="570" name="Google Shape;570;p9"/>
          <p:cNvSpPr txBox="1"/>
          <p:nvPr/>
        </p:nvSpPr>
        <p:spPr>
          <a:xfrm>
            <a:off x="504092" y="1957196"/>
            <a:ext cx="5263662" cy="1834733"/>
          </a:xfrm>
          <a:prstGeom prst="rect">
            <a:avLst/>
          </a:prstGeom>
          <a:noFill/>
          <a:ln>
            <a:noFill/>
          </a:ln>
        </p:spPr>
        <p:txBody>
          <a:bodyPr anchorCtr="0" anchor="t" bIns="45700" lIns="91425" spcFirstLastPara="1" rIns="91425" wrap="square" tIns="45700">
            <a:spAutoFit/>
          </a:bodyPr>
          <a:lstStyle/>
          <a:p>
            <a:pPr indent="0" lvl="0" marL="0" marR="0" rtl="0" algn="l">
              <a:lnSpc>
                <a:spcPct val="134705"/>
              </a:lnSpc>
              <a:spcBef>
                <a:spcPts val="0"/>
              </a:spcBef>
              <a:spcAft>
                <a:spcPts val="0"/>
              </a:spcAft>
              <a:buNone/>
            </a:pPr>
            <a:r>
              <a:rPr b="1" lang="fr-FR" sz="3400">
                <a:solidFill>
                  <a:srgbClr val="4294CF"/>
                </a:solidFill>
                <a:latin typeface="Arial"/>
                <a:ea typeface="Arial"/>
                <a:cs typeface="Arial"/>
                <a:sym typeface="Arial"/>
              </a:rPr>
              <a:t>Bien équiper</a:t>
            </a:r>
            <a:endParaRPr b="1" sz="3400">
              <a:solidFill>
                <a:srgbClr val="4294CF"/>
              </a:solidFill>
              <a:latin typeface="Arial"/>
              <a:ea typeface="Arial"/>
              <a:cs typeface="Arial"/>
              <a:sym typeface="Arial"/>
            </a:endParaRPr>
          </a:p>
          <a:p>
            <a:pPr indent="0" lvl="0" marL="0" marR="0" rtl="0" algn="l">
              <a:lnSpc>
                <a:spcPct val="134705"/>
              </a:lnSpc>
              <a:spcBef>
                <a:spcPts val="0"/>
              </a:spcBef>
              <a:spcAft>
                <a:spcPts val="0"/>
              </a:spcAft>
              <a:buNone/>
            </a:pPr>
            <a:r>
              <a:rPr b="1" lang="fr-FR" sz="3400">
                <a:solidFill>
                  <a:schemeClr val="dk1"/>
                </a:solidFill>
                <a:latin typeface="Arial"/>
                <a:ea typeface="Arial"/>
                <a:cs typeface="Arial"/>
                <a:sym typeface="Arial"/>
              </a:rPr>
              <a:t>vos </a:t>
            </a:r>
            <a:endParaRPr/>
          </a:p>
          <a:p>
            <a:pPr indent="0" lvl="0" marL="0" marR="0" rtl="0" algn="l">
              <a:lnSpc>
                <a:spcPct val="134705"/>
              </a:lnSpc>
              <a:spcBef>
                <a:spcPts val="0"/>
              </a:spcBef>
              <a:spcAft>
                <a:spcPts val="0"/>
              </a:spcAft>
              <a:buNone/>
            </a:pPr>
            <a:r>
              <a:rPr b="1" lang="fr-FR" sz="3400">
                <a:solidFill>
                  <a:schemeClr val="dk1"/>
                </a:solidFill>
                <a:latin typeface="Arial"/>
                <a:ea typeface="Arial"/>
                <a:cs typeface="Arial"/>
                <a:sym typeface="Arial"/>
              </a:rPr>
              <a:t>collaborateurs</a:t>
            </a:r>
            <a:endParaRPr sz="3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7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8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6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2022-07-13T09:25:05Z</dcterms:created>
  <dc:creator>Alexandre  Ryckman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0x010100A57DAF5A580A364B805A1682702634D5</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